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Caveat"/>
      <p:regular r:id="rId33"/>
      <p:bold r:id="rId34"/>
    </p:embeddedFont>
    <p:embeddedFont>
      <p:font typeface="Oswald"/>
      <p:regular r:id="rId35"/>
      <p:bold r:id="rId36"/>
    </p:embeddedFont>
    <p:embeddedFont>
      <p:font typeface="Lexend Deca"/>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weta"/>
  <p:cmAuthor clrIdx="1" id="1" initials="" lastIdx="1" name="Hunter Harr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ave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Caveat-bold.fntdata"/><Relationship Id="rId15" Type="http://schemas.openxmlformats.org/officeDocument/2006/relationships/slide" Target="slides/slide9.xml"/><Relationship Id="rId37" Type="http://schemas.openxmlformats.org/officeDocument/2006/relationships/font" Target="fonts/LexendDeca-regular.fnt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18T21:18:26.092">
    <p:pos x="6000" y="0"/>
    <p:text>maybe list all the routers/routes (YACS does that)</p:text>
  </p:cm>
  <p:cm authorId="1" idx="1" dt="2019-11-18T21:18:26.092">
    <p:pos x="6000" y="0"/>
    <p:text>They also use pretty colors for GET/POST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5568557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568557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Home Page</a:t>
            </a:r>
            <a:endParaRPr/>
          </a:p>
          <a:p>
            <a:pPr indent="-298450" lvl="1" marL="914400" rtl="0" algn="l">
              <a:spcBef>
                <a:spcPts val="0"/>
              </a:spcBef>
              <a:spcAft>
                <a:spcPts val="0"/>
              </a:spcAft>
              <a:buSzPts val="1100"/>
              <a:buChar char="-"/>
            </a:pPr>
            <a:r>
              <a:rPr lang="en"/>
              <a:t>Little description that introduces PollBuddy’s purpose</a:t>
            </a:r>
            <a:endParaRPr/>
          </a:p>
          <a:p>
            <a:pPr indent="-298450" lvl="1" marL="914400" rtl="0" algn="l">
              <a:spcBef>
                <a:spcPts val="0"/>
              </a:spcBef>
              <a:spcAft>
                <a:spcPts val="0"/>
              </a:spcAft>
              <a:buSzPts val="1100"/>
              <a:buChar char="-"/>
            </a:pPr>
            <a:r>
              <a:rPr lang="en"/>
              <a:t>Users can then click Sign Up or Login </a:t>
            </a:r>
            <a:endParaRPr/>
          </a:p>
          <a:p>
            <a:pPr indent="-298450" lvl="0" marL="457200" rtl="0" algn="l">
              <a:spcBef>
                <a:spcPts val="0"/>
              </a:spcBef>
              <a:spcAft>
                <a:spcPts val="0"/>
              </a:spcAft>
              <a:buSzPts val="1100"/>
              <a:buChar char="-"/>
            </a:pPr>
            <a:r>
              <a:rPr lang="en"/>
              <a:t>Login Page</a:t>
            </a:r>
            <a:endParaRPr/>
          </a:p>
          <a:p>
            <a:pPr indent="-298450" lvl="1" marL="914400" rtl="0" algn="l">
              <a:spcBef>
                <a:spcPts val="0"/>
              </a:spcBef>
              <a:spcAft>
                <a:spcPts val="0"/>
              </a:spcAft>
              <a:buSzPts val="1100"/>
              <a:buChar char="-"/>
            </a:pPr>
            <a:r>
              <a:rPr lang="en"/>
              <a:t>Users can enter their information to get to the My Classes Page</a:t>
            </a:r>
            <a:endParaRPr/>
          </a:p>
          <a:p>
            <a:pPr indent="-298450" lvl="0" marL="457200" rtl="0" algn="l">
              <a:spcBef>
                <a:spcPts val="0"/>
              </a:spcBef>
              <a:spcAft>
                <a:spcPts val="0"/>
              </a:spcAft>
              <a:buSzPts val="1100"/>
              <a:buChar char="-"/>
            </a:pPr>
            <a:r>
              <a:rPr lang="en"/>
              <a:t>Need to make these pages more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After the user signs in this page</a:t>
            </a:r>
            <a:endParaRPr/>
          </a:p>
          <a:p>
            <a:pPr indent="0" lvl="0" marL="0" rtl="0" algn="l">
              <a:spcBef>
                <a:spcPts val="0"/>
              </a:spcBef>
              <a:spcAft>
                <a:spcPts val="0"/>
              </a:spcAft>
              <a:buNone/>
            </a:pPr>
            <a:r>
              <a:rPr lang="en"/>
              <a:t>The user can select the class which goes to the lesson page</a:t>
            </a:r>
            <a:endParaRPr/>
          </a:p>
          <a:p>
            <a:pPr indent="0" lvl="0" marL="0" rtl="0" algn="l">
              <a:spcBef>
                <a:spcPts val="0"/>
              </a:spcBef>
              <a:spcAft>
                <a:spcPts val="0"/>
              </a:spcAft>
              <a:buNone/>
            </a:pPr>
            <a:r>
              <a:rPr lang="en"/>
              <a:t>Logo on the top left</a:t>
            </a:r>
            <a:endParaRPr/>
          </a:p>
          <a:p>
            <a:pPr indent="0" lvl="0" marL="0" rtl="0" algn="l">
              <a:spcBef>
                <a:spcPts val="0"/>
              </a:spcBef>
              <a:spcAft>
                <a:spcPts val="0"/>
              </a:spcAft>
              <a:buNone/>
            </a:pPr>
            <a:r>
              <a:rPr lang="en"/>
              <a:t>Menu on the top right</a:t>
            </a:r>
            <a:endParaRPr/>
          </a:p>
          <a:p>
            <a:pPr indent="0" lvl="0" marL="0" rtl="0" algn="l">
              <a:spcBef>
                <a:spcPts val="0"/>
              </a:spcBef>
              <a:spcAft>
                <a:spcPts val="0"/>
              </a:spcAft>
              <a:buNone/>
            </a:pPr>
            <a:r>
              <a:rPr lang="en"/>
              <a:t>3 buttons that lead to external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5568557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5568557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5685588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5685588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56e4ae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6e4ae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Since Poll Buddy was a new project this semester, we had obstacles</a:t>
            </a:r>
            <a:endParaRPr/>
          </a:p>
          <a:p>
            <a:pPr indent="0" lvl="0" marL="0" rtl="0" algn="l">
              <a:spcBef>
                <a:spcPts val="0"/>
              </a:spcBef>
              <a:spcAft>
                <a:spcPts val="0"/>
              </a:spcAft>
              <a:buNone/>
            </a:pPr>
            <a:r>
              <a:rPr lang="en"/>
              <a:t>Inexperienced</a:t>
            </a:r>
            <a:r>
              <a:rPr lang="en"/>
              <a:t> with react and github</a:t>
            </a:r>
            <a:endParaRPr/>
          </a:p>
          <a:p>
            <a:pPr indent="0" lvl="0" marL="0" rtl="0" algn="l">
              <a:spcBef>
                <a:spcPts val="0"/>
              </a:spcBef>
              <a:spcAft>
                <a:spcPts val="0"/>
              </a:spcAft>
              <a:buNone/>
            </a:pPr>
            <a:r>
              <a:rPr lang="en"/>
              <a:t>Impartially installed style sheets</a:t>
            </a:r>
            <a:endParaRPr/>
          </a:p>
          <a:p>
            <a:pPr indent="0" lvl="0" marL="0" rtl="0" algn="l">
              <a:spcBef>
                <a:spcPts val="0"/>
              </a:spcBef>
              <a:spcAft>
                <a:spcPts val="0"/>
              </a:spcAft>
              <a:buNone/>
            </a:pPr>
            <a:r>
              <a:rPr lang="en"/>
              <a:t>Discrepancy</a:t>
            </a:r>
            <a:r>
              <a:rPr lang="en"/>
              <a:t> between pages</a:t>
            </a:r>
            <a:endParaRPr/>
          </a:p>
          <a:p>
            <a:pPr indent="0" lvl="0" marL="0" rtl="0" algn="l">
              <a:spcBef>
                <a:spcPts val="0"/>
              </a:spcBef>
              <a:spcAft>
                <a:spcPts val="0"/>
              </a:spcAft>
              <a:buNone/>
            </a:pPr>
            <a:r>
              <a:rPr lang="en"/>
              <a:t>Led to problems linking pages together because everyone had different versions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future we want to combine front end and back end</a:t>
            </a:r>
            <a:endParaRPr/>
          </a:p>
          <a:p>
            <a:pPr indent="0" lvl="0" marL="0" rtl="0" algn="l">
              <a:spcBef>
                <a:spcPts val="0"/>
              </a:spcBef>
              <a:spcAft>
                <a:spcPts val="0"/>
              </a:spcAft>
              <a:buNone/>
            </a:pPr>
            <a:r>
              <a:rPr lang="en"/>
              <a:t>Accessibility standards</a:t>
            </a:r>
            <a:endParaRPr/>
          </a:p>
          <a:p>
            <a:pPr indent="0" lvl="0" marL="0" rtl="0" algn="l">
              <a:spcBef>
                <a:spcPts val="0"/>
              </a:spcBef>
              <a:spcAft>
                <a:spcPts val="0"/>
              </a:spcAft>
              <a:buNone/>
            </a:pPr>
            <a:r>
              <a:rPr lang="en"/>
              <a:t>Fix our </a:t>
            </a:r>
            <a:r>
              <a:rPr lang="en"/>
              <a:t>accessibility</a:t>
            </a:r>
            <a:r>
              <a:rPr lang="en"/>
              <a:t> especially the color</a:t>
            </a:r>
            <a:endParaRPr/>
          </a:p>
          <a:p>
            <a:pPr indent="0" lvl="0" marL="0" rtl="0" algn="l">
              <a:spcBef>
                <a:spcPts val="0"/>
              </a:spcBef>
              <a:spcAft>
                <a:spcPts val="0"/>
              </a:spcAft>
              <a:buNone/>
            </a:pPr>
            <a:r>
              <a:rPr lang="en"/>
              <a:t>More visually pleasing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started off our project by setting up Docker, which </a:t>
            </a:r>
            <a:r>
              <a:rPr lang="en"/>
              <a:t>was something that I handled.</a:t>
            </a:r>
            <a:r>
              <a:rPr lang="en"/>
              <a:t> </a:t>
            </a:r>
            <a:endParaRPr/>
          </a:p>
          <a:p>
            <a:pPr indent="0" lvl="0" marL="0" rtl="0" algn="l">
              <a:spcBef>
                <a:spcPts val="0"/>
              </a:spcBef>
              <a:spcAft>
                <a:spcPts val="0"/>
              </a:spcAft>
              <a:buNone/>
            </a:pPr>
            <a:r>
              <a:rPr lang="en"/>
              <a:t>Docker is a container engine, which is basically a way to package an app into small sections that are easy to work with and reuse. </a:t>
            </a:r>
            <a:endParaRPr/>
          </a:p>
          <a:p>
            <a:pPr indent="0" lvl="0" marL="0" rtl="0" algn="l">
              <a:spcBef>
                <a:spcPts val="0"/>
              </a:spcBef>
              <a:spcAft>
                <a:spcPts val="0"/>
              </a:spcAft>
              <a:buNone/>
            </a:pPr>
            <a:r>
              <a:rPr lang="en"/>
              <a:t>We designed our setup to have a container for each part of the app - frontend, backend, and the database, all tied together with docker-compose. </a:t>
            </a:r>
            <a:endParaRPr/>
          </a:p>
          <a:p>
            <a:pPr indent="0" lvl="0" marL="0" rtl="0" algn="l">
              <a:spcBef>
                <a:spcPts val="0"/>
              </a:spcBef>
              <a:spcAft>
                <a:spcPts val="0"/>
              </a:spcAft>
              <a:buNone/>
            </a:pPr>
            <a:r>
              <a:rPr lang="en"/>
              <a:t>This gives us a simple single line command to package up and run the entire app all at once. </a:t>
            </a:r>
            <a:endParaRPr/>
          </a:p>
          <a:p>
            <a:pPr indent="0" lvl="0" marL="0" rtl="0" algn="l">
              <a:spcBef>
                <a:spcPts val="0"/>
              </a:spcBef>
              <a:spcAft>
                <a:spcPts val="0"/>
              </a:spcAft>
              <a:buNone/>
            </a:pPr>
            <a:r>
              <a:rPr lang="en"/>
              <a:t>This simplifies development and deployment by doing all the setup work for you so you don’t have to worry about it.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556fd4f1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56fd4f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wanted something that would be pretty easy to use, but also something that was modern and fast, so we decided to try out NodeJS. </a:t>
            </a:r>
            <a:endParaRPr/>
          </a:p>
          <a:p>
            <a:pPr indent="0" lvl="0" marL="0" rtl="0" algn="l">
              <a:spcBef>
                <a:spcPts val="0"/>
              </a:spcBef>
              <a:spcAft>
                <a:spcPts val="0"/>
              </a:spcAft>
              <a:buNone/>
            </a:pPr>
            <a:r>
              <a:rPr lang="en"/>
              <a:t>NodeJS is a platform to run javascript on your machine without a browser, and is fast, asynchronous, and extensive. </a:t>
            </a:r>
            <a:endParaRPr/>
          </a:p>
          <a:p>
            <a:pPr indent="0" lvl="0" marL="0" rtl="0" algn="l">
              <a:spcBef>
                <a:spcPts val="0"/>
              </a:spcBef>
              <a:spcAft>
                <a:spcPts val="0"/>
              </a:spcAft>
              <a:buNone/>
            </a:pPr>
            <a:r>
              <a:rPr lang="en"/>
              <a:t>This lets us handle many requests at once and add a lot of complicated logic and features that otherwise would have been a lot harder to make. </a:t>
            </a:r>
            <a:endParaRPr/>
          </a:p>
          <a:p>
            <a:pPr indent="0" lvl="0" marL="0" rtl="0" algn="l">
              <a:spcBef>
                <a:spcPts val="0"/>
              </a:spcBef>
              <a:spcAft>
                <a:spcPts val="0"/>
              </a:spcAft>
              <a:buNone/>
            </a:pPr>
            <a:r>
              <a:rPr lang="en"/>
              <a:t>Javascript is also pretty easy to learn since many of our team was new to it, and NodeJS is a popular tool umong modern web developers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556fd4f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56fd4f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rPr lang="en"/>
              <a:t>Middleware are functions that are executed between the request and the response</a:t>
            </a:r>
            <a:endParaRPr/>
          </a:p>
          <a:p>
            <a:pPr indent="-298450" lvl="0" marL="457200" rtl="0" algn="l">
              <a:spcBef>
                <a:spcPts val="0"/>
              </a:spcBef>
              <a:spcAft>
                <a:spcPts val="0"/>
              </a:spcAft>
              <a:buSzPts val="1100"/>
              <a:buChar char="-"/>
            </a:pPr>
            <a:r>
              <a:rPr lang="en"/>
              <a:t>Can be used for functionality such as authentication</a:t>
            </a:r>
            <a:endParaRPr/>
          </a:p>
          <a:p>
            <a:pPr indent="-298450" lvl="0" marL="457200" rtl="0" algn="l">
              <a:spcBef>
                <a:spcPts val="0"/>
              </a:spcBef>
              <a:spcAft>
                <a:spcPts val="0"/>
              </a:spcAft>
              <a:buSzPts val="1100"/>
              <a:buChar char="-"/>
            </a:pPr>
            <a:r>
              <a:rPr lang="en"/>
              <a:t>Express is a popular framework, so there are plenty of third party middleware and functionality that can be easily implemented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556fd4f1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56fd4f1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 types of routing used in pollBuddy get and post. We used three different routers for ease of use.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a:t>
            </a:r>
            <a:endParaRPr/>
          </a:p>
          <a:p>
            <a:pPr indent="0" lvl="0" marL="0" rtl="0" algn="l">
              <a:spcBef>
                <a:spcPts val="0"/>
              </a:spcBef>
              <a:spcAft>
                <a:spcPts val="0"/>
              </a:spcAft>
              <a:buNone/>
            </a:pPr>
            <a:r>
              <a:rPr lang="en"/>
              <a:t>Frontend specifies a route: </a:t>
            </a:r>
            <a:endParaRPr/>
          </a:p>
          <a:p>
            <a:pPr indent="0" lvl="0" marL="0" rtl="0" algn="l">
              <a:spcBef>
                <a:spcPts val="0"/>
              </a:spcBef>
              <a:spcAft>
                <a:spcPts val="0"/>
              </a:spcAft>
              <a:buNone/>
            </a:pPr>
            <a:r>
              <a:rPr lang="en"/>
              <a:t>/ returns all objects; /&lt;ID&gt;/ returns all the information about the object with specified ID; /&lt;ID&gt;/field  returns only the specified field about the object with the specified ID</a:t>
            </a:r>
            <a:endParaRPr/>
          </a:p>
          <a:p>
            <a:pPr indent="0" lvl="0" marL="0" rtl="0" algn="l">
              <a:spcBef>
                <a:spcPts val="0"/>
              </a:spcBef>
              <a:spcAft>
                <a:spcPts val="0"/>
              </a:spcAft>
              <a:buNone/>
            </a:pPr>
            <a:r>
              <a:rPr lang="en"/>
              <a:t>POST</a:t>
            </a:r>
            <a:endParaRPr/>
          </a:p>
          <a:p>
            <a:pPr indent="0" lvl="0" marL="0" rtl="0" algn="l">
              <a:spcBef>
                <a:spcPts val="0"/>
              </a:spcBef>
              <a:spcAft>
                <a:spcPts val="0"/>
              </a:spcAft>
              <a:buNone/>
            </a:pPr>
            <a:r>
              <a:rPr lang="en"/>
              <a:t>When using the edit route, a query json object has to be passed in and that json object contains an action property which determines if the backend will add or remove the other information on the query to the object </a:t>
            </a:r>
            <a:endParaRPr/>
          </a:p>
          <a:p>
            <a:pPr indent="0" lvl="0" marL="0" rtl="0" algn="l">
              <a:spcBef>
                <a:spcPts val="0"/>
              </a:spcBef>
              <a:spcAft>
                <a:spcPts val="0"/>
              </a:spcAft>
              <a:buNone/>
            </a:pPr>
            <a:r>
              <a:rPr lang="en"/>
              <a:t>The delete route will simply delete the object with the ID from the database.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556fd4f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56fd4f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MongoDB keeps information stored in a usable manner, with autogenerated ID’s and tools to access and edit the data stored in it. All pertinent information on groups, users, polls and poll_answers are stored in their respective collections which are kept separate for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556fd4f1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556fd4f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Still working on the users endpoint, which will facilitate authentication and user management</a:t>
            </a:r>
            <a:endParaRPr/>
          </a:p>
          <a:p>
            <a:pPr indent="-298450" lvl="0" marL="457200" rtl="0" algn="l">
              <a:spcBef>
                <a:spcPts val="0"/>
              </a:spcBef>
              <a:spcAft>
                <a:spcPts val="0"/>
              </a:spcAft>
              <a:buSzPts val="1100"/>
              <a:buChar char="-"/>
            </a:pPr>
            <a:r>
              <a:rPr lang="en"/>
              <a:t>The application will need to be scalable to handle large entry level CS courses</a:t>
            </a:r>
            <a:endParaRPr/>
          </a:p>
          <a:p>
            <a:pPr indent="-298450" lvl="0" marL="457200" rtl="0" algn="l">
              <a:spcBef>
                <a:spcPts val="0"/>
              </a:spcBef>
              <a:spcAft>
                <a:spcPts val="0"/>
              </a:spcAft>
              <a:buSzPts val="1100"/>
              <a:buChar char="-"/>
            </a:pPr>
            <a:r>
              <a:rPr lang="en"/>
              <a:t>Statistics so the professor can view overall performance in the course</a:t>
            </a:r>
            <a:endParaRPr/>
          </a:p>
          <a:p>
            <a:pPr indent="-298450" lvl="0" marL="457200" rtl="0" algn="l">
              <a:spcBef>
                <a:spcPts val="0"/>
              </a:spcBef>
              <a:spcAft>
                <a:spcPts val="0"/>
              </a:spcAft>
              <a:buSzPts val="1100"/>
              <a:buChar char="-"/>
            </a:pPr>
            <a:r>
              <a:rPr lang="en"/>
              <a:t>Integration with submitty for easier/automatic grading</a:t>
            </a:r>
            <a:endParaRPr/>
          </a:p>
          <a:p>
            <a:pPr indent="-298450" lvl="0" marL="457200" rtl="0" algn="l">
              <a:spcBef>
                <a:spcPts val="0"/>
              </a:spcBef>
              <a:spcAft>
                <a:spcPts val="0"/>
              </a:spcAft>
              <a:buSzPts val="1100"/>
              <a:buChar char="-"/>
            </a:pPr>
            <a:r>
              <a:rPr lang="en"/>
              <a:t>Anti-cheating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556fd4f12_1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556fd4f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Shweta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 Hello we are the front end of polly buddy.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5568557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568557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Gustav (Neha)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55685579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55685579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Anu</a:t>
            </a:r>
            <a:endParaRPr/>
          </a:p>
          <a:p>
            <a:pPr indent="-298450" lvl="0" marL="457200" rtl="0" algn="l">
              <a:spcBef>
                <a:spcPts val="0"/>
              </a:spcBef>
              <a:spcAft>
                <a:spcPts val="0"/>
              </a:spcAft>
              <a:buSzPts val="1100"/>
              <a:buChar char="-"/>
            </a:pPr>
            <a:r>
              <a:rPr lang="en"/>
              <a:t>Sign In Page</a:t>
            </a:r>
            <a:endParaRPr/>
          </a:p>
          <a:p>
            <a:pPr indent="-298450" lvl="1" marL="914400" rtl="0" algn="l">
              <a:spcBef>
                <a:spcPts val="0"/>
              </a:spcBef>
              <a:spcAft>
                <a:spcPts val="0"/>
              </a:spcAft>
              <a:buSzPts val="1100"/>
              <a:buChar char="-"/>
            </a:pPr>
            <a:r>
              <a:rPr lang="en"/>
              <a:t>Users can enter their login details</a:t>
            </a:r>
            <a:endParaRPr/>
          </a:p>
          <a:p>
            <a:pPr indent="-298450" lvl="0" marL="457200" rtl="0" algn="l">
              <a:spcBef>
                <a:spcPts val="0"/>
              </a:spcBef>
              <a:spcAft>
                <a:spcPts val="0"/>
              </a:spcAft>
              <a:buSzPts val="1100"/>
              <a:buChar char="-"/>
            </a:pPr>
            <a:r>
              <a:rPr lang="en"/>
              <a:t>My Classes Page</a:t>
            </a:r>
            <a:endParaRPr/>
          </a:p>
          <a:p>
            <a:pPr indent="-298450" lvl="1" marL="914400" rtl="0" algn="l">
              <a:spcBef>
                <a:spcPts val="0"/>
              </a:spcBef>
              <a:spcAft>
                <a:spcPts val="0"/>
              </a:spcAft>
              <a:buSzPts val="1100"/>
              <a:buChar char="-"/>
            </a:pPr>
            <a:r>
              <a:rPr lang="en"/>
              <a:t>Shows a list of classes that users can click on to enter the classroom </a:t>
            </a:r>
            <a:endParaRPr/>
          </a:p>
          <a:p>
            <a:pPr indent="-298450" lvl="1" marL="914400" rtl="0" algn="l">
              <a:spcBef>
                <a:spcPts val="0"/>
              </a:spcBef>
              <a:spcAft>
                <a:spcPts val="0"/>
              </a:spcAft>
              <a:buSzPts val="1100"/>
              <a:buChar char="-"/>
            </a:pPr>
            <a:r>
              <a:rPr lang="en"/>
              <a:t>Users also join a class with a class code and professors can create a class </a:t>
            </a:r>
            <a:endParaRPr/>
          </a:p>
          <a:p>
            <a:pPr indent="-298450" lvl="0" marL="457200" rtl="0" algn="l">
              <a:spcBef>
                <a:spcPts val="0"/>
              </a:spcBef>
              <a:spcAft>
                <a:spcPts val="0"/>
              </a:spcAft>
              <a:buSzPts val="1100"/>
              <a:buChar char="-"/>
            </a:pPr>
            <a:r>
              <a:rPr lang="en"/>
              <a:t>Classroom Page</a:t>
            </a:r>
            <a:endParaRPr/>
          </a:p>
          <a:p>
            <a:pPr indent="-298450" lvl="1" marL="914400" rtl="0" algn="l">
              <a:spcBef>
                <a:spcPts val="0"/>
              </a:spcBef>
              <a:spcAft>
                <a:spcPts val="0"/>
              </a:spcAft>
              <a:buSzPts val="1100"/>
              <a:buChar char="-"/>
            </a:pPr>
            <a:r>
              <a:rPr lang="en"/>
              <a:t>Area where students can see the questions that are posted</a:t>
            </a:r>
            <a:endParaRPr/>
          </a:p>
          <a:p>
            <a:pPr indent="-298450" lvl="1" marL="914400" rtl="0" algn="l">
              <a:spcBef>
                <a:spcPts val="0"/>
              </a:spcBef>
              <a:spcAft>
                <a:spcPts val="0"/>
              </a:spcAft>
              <a:buSzPts val="1100"/>
              <a:buChar char="-"/>
            </a:pPr>
            <a:r>
              <a:rPr lang="en"/>
              <a:t>Professors can create questions here</a:t>
            </a:r>
            <a:endParaRPr/>
          </a:p>
          <a:p>
            <a:pPr indent="-298450" lvl="1" marL="914400" rtl="0" algn="l">
              <a:spcBef>
                <a:spcPts val="0"/>
              </a:spcBef>
              <a:spcAft>
                <a:spcPts val="0"/>
              </a:spcAft>
              <a:buSzPts val="1100"/>
              <a:buChar char="-"/>
            </a:pPr>
            <a:r>
              <a:rPr lang="en"/>
              <a:t>Professors can post questions during their lecture since it’s easy for professors to create and post questions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Clr>
                <a:srgbClr val="434343"/>
              </a:buClr>
              <a:buSzPts val="3200"/>
              <a:buNone/>
              <a:defRPr>
                <a:solidFill>
                  <a:srgbClr val="434343"/>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Clr>
                <a:srgbClr val="434343"/>
              </a:buClr>
              <a:buSzPts val="2400"/>
              <a:buChar char="⬡"/>
              <a:defRPr>
                <a:solidFill>
                  <a:srgbClr val="434343"/>
                </a:solidFill>
              </a:defRPr>
            </a:lvl1pPr>
            <a:lvl2pPr indent="-381000" lvl="1" marL="914400">
              <a:spcBef>
                <a:spcPts val="0"/>
              </a:spcBef>
              <a:spcAft>
                <a:spcPts val="0"/>
              </a:spcAft>
              <a:buClr>
                <a:srgbClr val="434343"/>
              </a:buClr>
              <a:buSzPts val="2400"/>
              <a:buChar char="∙"/>
              <a:defRPr>
                <a:solidFill>
                  <a:srgbClr val="434343"/>
                </a:solidFill>
              </a:defRPr>
            </a:lvl2pPr>
            <a:lvl3pPr indent="-381000" lvl="2" marL="1371600">
              <a:spcBef>
                <a:spcPts val="0"/>
              </a:spcBef>
              <a:spcAft>
                <a:spcPts val="0"/>
              </a:spcAft>
              <a:buClr>
                <a:srgbClr val="434343"/>
              </a:buClr>
              <a:buSzPts val="2400"/>
              <a:buChar char="∙"/>
              <a:defRPr>
                <a:solidFill>
                  <a:srgbClr val="434343"/>
                </a:solidFill>
              </a:defRPr>
            </a:lvl3pPr>
            <a:lvl4pPr indent="-381000" lvl="3" marL="1828800">
              <a:spcBef>
                <a:spcPts val="0"/>
              </a:spcBef>
              <a:spcAft>
                <a:spcPts val="0"/>
              </a:spcAft>
              <a:buClr>
                <a:srgbClr val="434343"/>
              </a:buClr>
              <a:buSzPts val="2400"/>
              <a:buChar char="●"/>
              <a:defRPr>
                <a:solidFill>
                  <a:srgbClr val="434343"/>
                </a:solidFill>
              </a:defRPr>
            </a:lvl4pPr>
            <a:lvl5pPr indent="-381000" lvl="4" marL="2286000">
              <a:spcBef>
                <a:spcPts val="0"/>
              </a:spcBef>
              <a:spcAft>
                <a:spcPts val="0"/>
              </a:spcAft>
              <a:buClr>
                <a:srgbClr val="434343"/>
              </a:buClr>
              <a:buSzPts val="2400"/>
              <a:buChar char="○"/>
              <a:defRPr>
                <a:solidFill>
                  <a:srgbClr val="434343"/>
                </a:solidFill>
              </a:defRPr>
            </a:lvl5pPr>
            <a:lvl6pPr indent="-381000" lvl="5" marL="2743200">
              <a:spcBef>
                <a:spcPts val="0"/>
              </a:spcBef>
              <a:spcAft>
                <a:spcPts val="0"/>
              </a:spcAft>
              <a:buClr>
                <a:srgbClr val="434343"/>
              </a:buClr>
              <a:buSzPts val="2400"/>
              <a:buChar char="■"/>
              <a:defRPr>
                <a:solidFill>
                  <a:srgbClr val="434343"/>
                </a:solidFill>
              </a:defRPr>
            </a:lvl6pPr>
            <a:lvl7pPr indent="-381000" lvl="6" marL="3200400">
              <a:spcBef>
                <a:spcPts val="0"/>
              </a:spcBef>
              <a:spcAft>
                <a:spcPts val="0"/>
              </a:spcAft>
              <a:buClr>
                <a:srgbClr val="434343"/>
              </a:buClr>
              <a:buSzPts val="2400"/>
              <a:buChar char="●"/>
              <a:defRPr>
                <a:solidFill>
                  <a:srgbClr val="434343"/>
                </a:solidFill>
              </a:defRPr>
            </a:lvl7pPr>
            <a:lvl8pPr indent="-381000" lvl="7" marL="3657600">
              <a:spcBef>
                <a:spcPts val="0"/>
              </a:spcBef>
              <a:spcAft>
                <a:spcPts val="0"/>
              </a:spcAft>
              <a:buClr>
                <a:srgbClr val="434343"/>
              </a:buClr>
              <a:buSzPts val="2400"/>
              <a:buChar char="○"/>
              <a:defRPr>
                <a:solidFill>
                  <a:srgbClr val="434343"/>
                </a:solidFill>
              </a:defRPr>
            </a:lvl8pPr>
            <a:lvl9pPr indent="-381000" lvl="8" marL="4114800">
              <a:spcBef>
                <a:spcPts val="0"/>
              </a:spcBef>
              <a:spcAft>
                <a:spcPts val="0"/>
              </a:spcAft>
              <a:buClr>
                <a:srgbClr val="434343"/>
              </a:buClr>
              <a:buSzPts val="2400"/>
              <a:buChar char="■"/>
              <a:defRPr>
                <a:solidFill>
                  <a:srgbClr val="434343"/>
                </a:solidFill>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DBD4EB"/>
            </a:gs>
            <a:gs pos="100000">
              <a:srgbClr val="9180BB"/>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SzPts val="3200"/>
              <a:buFont typeface="Lexend Deca"/>
              <a:buNone/>
              <a:defRPr b="1" sz="3200">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SzPts val="1800"/>
              <a:buFont typeface="Muli"/>
              <a:buChar char="⬡"/>
              <a:defRPr sz="2400">
                <a:latin typeface="Muli"/>
                <a:ea typeface="Muli"/>
                <a:cs typeface="Muli"/>
                <a:sym typeface="Muli"/>
              </a:defRPr>
            </a:lvl1pPr>
            <a:lvl2pPr indent="-381000" lvl="1" marL="914400">
              <a:lnSpc>
                <a:spcPct val="115000"/>
              </a:lnSpc>
              <a:spcBef>
                <a:spcPts val="0"/>
              </a:spcBef>
              <a:spcAft>
                <a:spcPts val="0"/>
              </a:spcAft>
              <a:buSzPts val="2400"/>
              <a:buFont typeface="Muli"/>
              <a:buChar char="∙"/>
              <a:defRPr sz="2400">
                <a:latin typeface="Muli"/>
                <a:ea typeface="Muli"/>
                <a:cs typeface="Muli"/>
                <a:sym typeface="Muli"/>
              </a:defRPr>
            </a:lvl2pPr>
            <a:lvl3pPr indent="-381000" lvl="2" marL="1371600">
              <a:lnSpc>
                <a:spcPct val="115000"/>
              </a:lnSpc>
              <a:spcBef>
                <a:spcPts val="0"/>
              </a:spcBef>
              <a:spcAft>
                <a:spcPts val="0"/>
              </a:spcAft>
              <a:buSzPts val="2400"/>
              <a:buFont typeface="Muli"/>
              <a:buChar char="∙"/>
              <a:defRPr sz="2400">
                <a:latin typeface="Muli"/>
                <a:ea typeface="Muli"/>
                <a:cs typeface="Muli"/>
                <a:sym typeface="Muli"/>
              </a:defRPr>
            </a:lvl3pPr>
            <a:lvl4pPr indent="-381000" lvl="3" marL="1828800">
              <a:lnSpc>
                <a:spcPct val="115000"/>
              </a:lnSpc>
              <a:spcBef>
                <a:spcPts val="0"/>
              </a:spcBef>
              <a:spcAft>
                <a:spcPts val="0"/>
              </a:spcAft>
              <a:buSzPts val="2400"/>
              <a:buFont typeface="Muli"/>
              <a:buChar char="●"/>
              <a:defRPr sz="2400">
                <a:latin typeface="Muli"/>
                <a:ea typeface="Muli"/>
                <a:cs typeface="Muli"/>
                <a:sym typeface="Muli"/>
              </a:defRPr>
            </a:lvl4pPr>
            <a:lvl5pPr indent="-381000" lvl="4" marL="2286000">
              <a:lnSpc>
                <a:spcPct val="115000"/>
              </a:lnSpc>
              <a:spcBef>
                <a:spcPts val="0"/>
              </a:spcBef>
              <a:spcAft>
                <a:spcPts val="0"/>
              </a:spcAft>
              <a:buSzPts val="2400"/>
              <a:buFont typeface="Muli"/>
              <a:buChar char="○"/>
              <a:defRPr sz="2400">
                <a:latin typeface="Muli"/>
                <a:ea typeface="Muli"/>
                <a:cs typeface="Muli"/>
                <a:sym typeface="Muli"/>
              </a:defRPr>
            </a:lvl5pPr>
            <a:lvl6pPr indent="-381000" lvl="5" marL="2743200">
              <a:lnSpc>
                <a:spcPct val="115000"/>
              </a:lnSpc>
              <a:spcBef>
                <a:spcPts val="0"/>
              </a:spcBef>
              <a:spcAft>
                <a:spcPts val="0"/>
              </a:spcAft>
              <a:buSzPts val="2400"/>
              <a:buFont typeface="Muli"/>
              <a:buChar char="■"/>
              <a:defRPr sz="2400">
                <a:latin typeface="Muli"/>
                <a:ea typeface="Muli"/>
                <a:cs typeface="Muli"/>
                <a:sym typeface="Muli"/>
              </a:defRPr>
            </a:lvl6pPr>
            <a:lvl7pPr indent="-381000" lvl="6" marL="3200400">
              <a:lnSpc>
                <a:spcPct val="115000"/>
              </a:lnSpc>
              <a:spcBef>
                <a:spcPts val="0"/>
              </a:spcBef>
              <a:spcAft>
                <a:spcPts val="0"/>
              </a:spcAft>
              <a:buSzPts val="2400"/>
              <a:buFont typeface="Muli"/>
              <a:buChar char="●"/>
              <a:defRPr sz="2400">
                <a:latin typeface="Muli"/>
                <a:ea typeface="Muli"/>
                <a:cs typeface="Muli"/>
                <a:sym typeface="Muli"/>
              </a:defRPr>
            </a:lvl7pPr>
            <a:lvl8pPr indent="-381000" lvl="7" marL="3657600">
              <a:lnSpc>
                <a:spcPct val="115000"/>
              </a:lnSpc>
              <a:spcBef>
                <a:spcPts val="0"/>
              </a:spcBef>
              <a:spcAft>
                <a:spcPts val="0"/>
              </a:spcAft>
              <a:buSzPts val="2400"/>
              <a:buFont typeface="Muli"/>
              <a:buChar char="○"/>
              <a:defRPr sz="2400">
                <a:latin typeface="Muli"/>
                <a:ea typeface="Muli"/>
                <a:cs typeface="Muli"/>
                <a:sym typeface="Muli"/>
              </a:defRPr>
            </a:lvl8pPr>
            <a:lvl9pPr indent="-381000" lvl="8" marL="4114800">
              <a:lnSpc>
                <a:spcPct val="115000"/>
              </a:lnSpc>
              <a:spcBef>
                <a:spcPts val="0"/>
              </a:spcBef>
              <a:spcAft>
                <a:spcPts val="0"/>
              </a:spcAft>
              <a:buSzPts val="2400"/>
              <a:buFont typeface="Muli"/>
              <a:buChar char="■"/>
              <a:defRPr sz="2400">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24.jpg"/><Relationship Id="rId5"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329375" y="1050900"/>
            <a:ext cx="4242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rgbClr val="434343"/>
                </a:solidFill>
              </a:rPr>
              <a:t>Poll</a:t>
            </a:r>
            <a:r>
              <a:rPr lang="en" sz="6000">
                <a:solidFill>
                  <a:srgbClr val="434343"/>
                </a:solidFill>
              </a:rPr>
              <a:t>B</a:t>
            </a:r>
            <a:r>
              <a:rPr lang="en" sz="6000">
                <a:solidFill>
                  <a:srgbClr val="434343"/>
                </a:solidFill>
              </a:rPr>
              <a:t>uddy</a:t>
            </a:r>
            <a:r>
              <a:rPr lang="en" sz="6000"/>
              <a:t> </a:t>
            </a:r>
            <a:endParaRPr sz="6000"/>
          </a:p>
        </p:txBody>
      </p:sp>
      <p:pic>
        <p:nvPicPr>
          <p:cNvPr id="71" name="Google Shape;71;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2" name="Google Shape;72;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3" name="Google Shape;73;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4" name="Google Shape;74;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5" name="Google Shape;75;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6" name="Google Shape;76;p15"/>
          <p:cNvSpPr txBox="1"/>
          <p:nvPr>
            <p:ph type="ctrTitle"/>
          </p:nvPr>
        </p:nvSpPr>
        <p:spPr>
          <a:xfrm>
            <a:off x="113525" y="3545300"/>
            <a:ext cx="8074500" cy="14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PM: Shweta</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Frontend: </a:t>
            </a:r>
            <a:r>
              <a:rPr b="0" lang="en" sz="2500">
                <a:solidFill>
                  <a:srgbClr val="434343"/>
                </a:solidFill>
                <a:latin typeface="Muli"/>
                <a:ea typeface="Muli"/>
                <a:cs typeface="Muli"/>
                <a:sym typeface="Muli"/>
              </a:rPr>
              <a:t>Anusahana, </a:t>
            </a:r>
            <a:r>
              <a:rPr b="0" lang="en" sz="2500">
                <a:solidFill>
                  <a:srgbClr val="434343"/>
                </a:solidFill>
                <a:latin typeface="Muli"/>
                <a:ea typeface="Muli"/>
                <a:cs typeface="Muli"/>
                <a:sym typeface="Muli"/>
              </a:rPr>
              <a:t>Gustav, Neha, and Nicholas</a:t>
            </a:r>
            <a:endParaRPr b="0" sz="2500">
              <a:solidFill>
                <a:srgbClr val="434343"/>
              </a:solidFill>
              <a:latin typeface="Muli"/>
              <a:ea typeface="Muli"/>
              <a:cs typeface="Muli"/>
              <a:sym typeface="Muli"/>
            </a:endParaRPr>
          </a:p>
          <a:p>
            <a:pPr indent="0" lvl="0" marL="0" rtl="0" algn="l">
              <a:spcBef>
                <a:spcPts val="0"/>
              </a:spcBef>
              <a:spcAft>
                <a:spcPts val="0"/>
              </a:spcAft>
              <a:buNone/>
            </a:pPr>
            <a:r>
              <a:rPr b="0" lang="en" sz="2500">
                <a:solidFill>
                  <a:srgbClr val="434343"/>
                </a:solidFill>
                <a:latin typeface="Muli"/>
                <a:ea typeface="Muli"/>
                <a:cs typeface="Muli"/>
                <a:sym typeface="Muli"/>
              </a:rPr>
              <a:t>Backend: </a:t>
            </a:r>
            <a:r>
              <a:rPr b="0" lang="en" sz="2500">
                <a:solidFill>
                  <a:srgbClr val="434343"/>
                </a:solidFill>
                <a:latin typeface="Muli"/>
                <a:ea typeface="Muli"/>
                <a:cs typeface="Muli"/>
                <a:sym typeface="Muli"/>
              </a:rPr>
              <a:t>Alex, Hunter, Joe</a:t>
            </a:r>
            <a:endParaRPr b="0" sz="2500">
              <a:solidFill>
                <a:srgbClr val="434343"/>
              </a:solidFill>
              <a:latin typeface="Muli"/>
              <a:ea typeface="Muli"/>
              <a:cs typeface="Muli"/>
              <a:sym typeface="Muli"/>
            </a:endParaRPr>
          </a:p>
          <a:p>
            <a:pPr indent="0" lvl="0" marL="0" rtl="0" algn="l">
              <a:spcBef>
                <a:spcPts val="0"/>
              </a:spcBef>
              <a:spcAft>
                <a:spcPts val="0"/>
              </a:spcAft>
              <a:buNone/>
            </a:pPr>
            <a:r>
              <a:t/>
            </a:r>
            <a:endParaRPr b="0" sz="2500">
              <a:solidFill>
                <a:srgbClr val="434343"/>
              </a:solidFill>
              <a:latin typeface="Muli"/>
              <a:ea typeface="Muli"/>
              <a:cs typeface="Muli"/>
              <a:sym typeface="Muli"/>
            </a:endParaRPr>
          </a:p>
        </p:txBody>
      </p:sp>
      <p:pic>
        <p:nvPicPr>
          <p:cNvPr id="77" name="Google Shape;77;p15"/>
          <p:cNvPicPr preferRelativeResize="0"/>
          <p:nvPr/>
        </p:nvPicPr>
        <p:blipFill>
          <a:blip r:embed="rId7">
            <a:alphaModFix/>
          </a:blip>
          <a:stretch>
            <a:fillRect/>
          </a:stretch>
        </p:blipFill>
        <p:spPr>
          <a:xfrm>
            <a:off x="5894472" y="1466154"/>
            <a:ext cx="1612425" cy="1616500"/>
          </a:xfrm>
          <a:prstGeom prst="rect">
            <a:avLst/>
          </a:prstGeom>
          <a:noFill/>
          <a:ln>
            <a:noFill/>
          </a:ln>
        </p:spPr>
      </p:pic>
      <p:sp>
        <p:nvSpPr>
          <p:cNvPr id="78" name="Google Shape;78;p15"/>
          <p:cNvSpPr txBox="1"/>
          <p:nvPr>
            <p:ph type="ctrTitle"/>
          </p:nvPr>
        </p:nvSpPr>
        <p:spPr>
          <a:xfrm>
            <a:off x="370475" y="2035250"/>
            <a:ext cx="6094200" cy="960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434343"/>
                </a:solidFill>
                <a:latin typeface="Muli"/>
                <a:ea typeface="Muli"/>
                <a:cs typeface="Muli"/>
                <a:sym typeface="Muli"/>
              </a:rPr>
              <a:t>December 10th, 2019</a:t>
            </a:r>
            <a:endParaRPr b="0" sz="2500">
              <a:solidFill>
                <a:srgbClr val="434343"/>
              </a:solidFill>
              <a:latin typeface="Muli"/>
              <a:ea typeface="Muli"/>
              <a:cs typeface="Muli"/>
              <a:sym typeface="Muli"/>
            </a:endParaRPr>
          </a:p>
        </p:txBody>
      </p:sp>
      <p:grpSp>
        <p:nvGrpSpPr>
          <p:cNvPr id="79" name="Google Shape;79;p15"/>
          <p:cNvGrpSpPr/>
          <p:nvPr/>
        </p:nvGrpSpPr>
        <p:grpSpPr>
          <a:xfrm>
            <a:off x="6671903" y="1775122"/>
            <a:ext cx="612759" cy="584662"/>
            <a:chOff x="3000354" y="462844"/>
            <a:chExt cx="4220100" cy="4026600"/>
          </a:xfrm>
        </p:grpSpPr>
        <p:sp>
          <p:nvSpPr>
            <p:cNvPr id="80" name="Google Shape;80;p15"/>
            <p:cNvSpPr/>
            <p:nvPr/>
          </p:nvSpPr>
          <p:spPr>
            <a:xfrm rot="-4965094">
              <a:off x="3322365" y="576529"/>
              <a:ext cx="3576079" cy="3799229"/>
            </a:xfrm>
            <a:prstGeom prst="parallelogram">
              <a:avLst>
                <a:gd fmla="val 4460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8">
              <a:alphaModFix/>
            </a:blip>
            <a:stretch>
              <a:fillRect/>
            </a:stretch>
          </p:blipFill>
          <p:spPr>
            <a:xfrm rot="1512961">
              <a:off x="3264683" y="1870751"/>
              <a:ext cx="3691441" cy="140199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269575" y="186550"/>
            <a:ext cx="7474500" cy="69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434343"/>
                </a:solidFill>
              </a:rPr>
              <a:t>Home Page and Sign In</a:t>
            </a:r>
            <a:r>
              <a:rPr lang="en" sz="3600">
                <a:solidFill>
                  <a:srgbClr val="434343"/>
                </a:solidFill>
              </a:rPr>
              <a:t> Page</a:t>
            </a:r>
            <a:endParaRPr sz="3600">
              <a:solidFill>
                <a:srgbClr val="434343"/>
              </a:solidFill>
            </a:endParaRPr>
          </a:p>
        </p:txBody>
      </p:sp>
      <p:grpSp>
        <p:nvGrpSpPr>
          <p:cNvPr id="153" name="Google Shape;153;p24"/>
          <p:cNvGrpSpPr/>
          <p:nvPr/>
        </p:nvGrpSpPr>
        <p:grpSpPr>
          <a:xfrm>
            <a:off x="3002379" y="1792981"/>
            <a:ext cx="3139242" cy="1915366"/>
            <a:chOff x="269543" y="1395604"/>
            <a:chExt cx="3976745" cy="2444940"/>
          </a:xfrm>
        </p:grpSpPr>
        <p:pic>
          <p:nvPicPr>
            <p:cNvPr id="154" name="Google Shape;154;p24"/>
            <p:cNvPicPr preferRelativeResize="0"/>
            <p:nvPr/>
          </p:nvPicPr>
          <p:blipFill rotWithShape="1">
            <a:blip r:embed="rId3">
              <a:alphaModFix/>
            </a:blip>
            <a:srcRect b="0" l="0" r="0" t="0"/>
            <a:stretch/>
          </p:blipFill>
          <p:spPr>
            <a:xfrm>
              <a:off x="710775" y="1514214"/>
              <a:ext cx="3094272" cy="2186176"/>
            </a:xfrm>
            <a:prstGeom prst="rect">
              <a:avLst/>
            </a:prstGeom>
            <a:noFill/>
            <a:ln>
              <a:noFill/>
            </a:ln>
          </p:spPr>
        </p:pic>
        <p:grpSp>
          <p:nvGrpSpPr>
            <p:cNvPr id="155" name="Google Shape;155;p24"/>
            <p:cNvGrpSpPr/>
            <p:nvPr/>
          </p:nvGrpSpPr>
          <p:grpSpPr>
            <a:xfrm>
              <a:off x="269543" y="1395604"/>
              <a:ext cx="3976745" cy="2444940"/>
              <a:chOff x="1177450" y="241631"/>
              <a:chExt cx="6173152" cy="3616776"/>
            </a:xfrm>
          </p:grpSpPr>
          <p:sp>
            <p:nvSpPr>
              <p:cNvPr id="156" name="Google Shape;156;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 name="Google Shape;160;p24"/>
          <p:cNvGrpSpPr/>
          <p:nvPr/>
        </p:nvGrpSpPr>
        <p:grpSpPr>
          <a:xfrm>
            <a:off x="6180617" y="2859679"/>
            <a:ext cx="2963386" cy="1902809"/>
            <a:chOff x="4801489" y="1395621"/>
            <a:chExt cx="4216542" cy="2664252"/>
          </a:xfrm>
        </p:grpSpPr>
        <p:pic>
          <p:nvPicPr>
            <p:cNvPr id="161" name="Google Shape;161;p24"/>
            <p:cNvPicPr preferRelativeResize="0"/>
            <p:nvPr/>
          </p:nvPicPr>
          <p:blipFill>
            <a:blip r:embed="rId4">
              <a:alphaModFix/>
            </a:blip>
            <a:stretch>
              <a:fillRect/>
            </a:stretch>
          </p:blipFill>
          <p:spPr>
            <a:xfrm>
              <a:off x="5244125" y="1536900"/>
              <a:ext cx="3331274" cy="2262501"/>
            </a:xfrm>
            <a:prstGeom prst="rect">
              <a:avLst/>
            </a:prstGeom>
            <a:noFill/>
            <a:ln>
              <a:noFill/>
            </a:ln>
          </p:spPr>
        </p:pic>
        <p:sp>
          <p:nvSpPr>
            <p:cNvPr id="162" name="Google Shape;162;p24"/>
            <p:cNvSpPr/>
            <p:nvPr/>
          </p:nvSpPr>
          <p:spPr>
            <a:xfrm>
              <a:off x="5146307" y="1395621"/>
              <a:ext cx="3522796" cy="254804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4"/>
            <p:cNvSpPr/>
            <p:nvPr/>
          </p:nvSpPr>
          <p:spPr>
            <a:xfrm>
              <a:off x="4801489" y="3989761"/>
              <a:ext cx="4216542" cy="7011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4"/>
            <p:cNvSpPr/>
            <p:nvPr/>
          </p:nvSpPr>
          <p:spPr>
            <a:xfrm>
              <a:off x="4801489" y="3933671"/>
              <a:ext cx="4215892" cy="56089"/>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4"/>
            <p:cNvSpPr/>
            <p:nvPr/>
          </p:nvSpPr>
          <p:spPr>
            <a:xfrm>
              <a:off x="6597147" y="3933671"/>
              <a:ext cx="617420" cy="3505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 name="Google Shape;166;p24"/>
          <p:cNvSpPr/>
          <p:nvPr/>
        </p:nvSpPr>
        <p:spPr>
          <a:xfrm rot="3863744">
            <a:off x="3019469" y="112728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167" name="Google Shape;167;p24"/>
          <p:cNvSpPr/>
          <p:nvPr/>
        </p:nvSpPr>
        <p:spPr>
          <a:xfrm rot="3863744">
            <a:off x="6071619" y="2184035"/>
            <a:ext cx="776114" cy="695605"/>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nvGrpSpPr>
          <p:cNvPr id="168" name="Google Shape;168;p24"/>
          <p:cNvGrpSpPr/>
          <p:nvPr/>
        </p:nvGrpSpPr>
        <p:grpSpPr>
          <a:xfrm>
            <a:off x="41143" y="921407"/>
            <a:ext cx="3040043" cy="1886607"/>
            <a:chOff x="41143" y="921407"/>
            <a:chExt cx="3040043" cy="1886607"/>
          </a:xfrm>
        </p:grpSpPr>
        <p:grpSp>
          <p:nvGrpSpPr>
            <p:cNvPr id="169" name="Google Shape;169;p24"/>
            <p:cNvGrpSpPr/>
            <p:nvPr/>
          </p:nvGrpSpPr>
          <p:grpSpPr>
            <a:xfrm>
              <a:off x="41143" y="921407"/>
              <a:ext cx="3040043" cy="1886607"/>
              <a:chOff x="1177450" y="241631"/>
              <a:chExt cx="6173152" cy="3616776"/>
            </a:xfrm>
          </p:grpSpPr>
          <p:sp>
            <p:nvSpPr>
              <p:cNvPr id="170" name="Google Shape;170;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4" name="Google Shape;174;p24"/>
            <p:cNvPicPr preferRelativeResize="0"/>
            <p:nvPr/>
          </p:nvPicPr>
          <p:blipFill>
            <a:blip r:embed="rId5">
              <a:alphaModFix/>
            </a:blip>
            <a:stretch>
              <a:fillRect/>
            </a:stretch>
          </p:blipFill>
          <p:spPr>
            <a:xfrm>
              <a:off x="333950" y="1030475"/>
              <a:ext cx="2454422" cy="1587298"/>
            </a:xfrm>
            <a:prstGeom prst="rect">
              <a:avLst/>
            </a:prstGeom>
            <a:noFill/>
            <a:ln>
              <a:noFill/>
            </a:ln>
          </p:spPr>
        </p:pic>
      </p:grpSp>
      <p:sp>
        <p:nvSpPr>
          <p:cNvPr id="175" name="Google Shape;175;p24"/>
          <p:cNvSpPr txBox="1"/>
          <p:nvPr>
            <p:ph idx="4294967295" type="title"/>
          </p:nvPr>
        </p:nvSpPr>
        <p:spPr>
          <a:xfrm>
            <a:off x="726125" y="2935525"/>
            <a:ext cx="16704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Landing </a:t>
            </a:r>
            <a:r>
              <a:rPr b="0" lang="en" sz="1800">
                <a:solidFill>
                  <a:srgbClr val="434343"/>
                </a:solidFill>
              </a:rPr>
              <a:t>Page </a:t>
            </a:r>
            <a:endParaRPr b="0" sz="1800">
              <a:solidFill>
                <a:srgbClr val="434343"/>
              </a:solidFill>
            </a:endParaRPr>
          </a:p>
        </p:txBody>
      </p:sp>
      <p:sp>
        <p:nvSpPr>
          <p:cNvPr id="176" name="Google Shape;176;p24"/>
          <p:cNvSpPr txBox="1"/>
          <p:nvPr>
            <p:ph idx="4294967295" type="title"/>
          </p:nvPr>
        </p:nvSpPr>
        <p:spPr>
          <a:xfrm>
            <a:off x="3696150" y="3747425"/>
            <a:ext cx="1751700" cy="294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 Page</a:t>
            </a:r>
            <a:endParaRPr b="0" sz="1800">
              <a:solidFill>
                <a:srgbClr val="434343"/>
              </a:solidFill>
            </a:endParaRPr>
          </a:p>
        </p:txBody>
      </p:sp>
      <p:sp>
        <p:nvSpPr>
          <p:cNvPr id="177" name="Google Shape;177;p24"/>
          <p:cNvSpPr txBox="1"/>
          <p:nvPr>
            <p:ph idx="4294967295" type="title"/>
          </p:nvPr>
        </p:nvSpPr>
        <p:spPr>
          <a:xfrm>
            <a:off x="6786466" y="4833825"/>
            <a:ext cx="1751700" cy="19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0" lang="en" sz="1800">
                <a:solidFill>
                  <a:srgbClr val="434343"/>
                </a:solidFill>
              </a:rPr>
              <a:t>Sign In</a:t>
            </a:r>
            <a:r>
              <a:rPr b="0" lang="en" sz="1800">
                <a:solidFill>
                  <a:srgbClr val="434343"/>
                </a:solidFill>
              </a:rPr>
              <a:t> Page</a:t>
            </a:r>
            <a:endParaRPr b="0"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2831250" y="-110300"/>
            <a:ext cx="3481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Classes</a:t>
            </a:r>
            <a:r>
              <a:rPr lang="en"/>
              <a:t> Page</a:t>
            </a:r>
            <a:endParaRPr/>
          </a:p>
        </p:txBody>
      </p:sp>
      <p:grpSp>
        <p:nvGrpSpPr>
          <p:cNvPr id="183" name="Google Shape;183;p25"/>
          <p:cNvGrpSpPr/>
          <p:nvPr/>
        </p:nvGrpSpPr>
        <p:grpSpPr>
          <a:xfrm>
            <a:off x="1246831" y="1053132"/>
            <a:ext cx="6650337" cy="3720216"/>
            <a:chOff x="1177450" y="241631"/>
            <a:chExt cx="6173152" cy="3616776"/>
          </a:xfrm>
        </p:grpSpPr>
        <p:sp>
          <p:nvSpPr>
            <p:cNvPr id="184" name="Google Shape;184;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8" name="Google Shape;188;p25"/>
          <p:cNvPicPr preferRelativeResize="0"/>
          <p:nvPr/>
        </p:nvPicPr>
        <p:blipFill rotWithShape="1">
          <a:blip r:embed="rId3">
            <a:alphaModFix/>
          </a:blip>
          <a:srcRect b="4989" l="0" r="16853" t="11145"/>
          <a:stretch/>
        </p:blipFill>
        <p:spPr>
          <a:xfrm>
            <a:off x="1926763" y="1228175"/>
            <a:ext cx="5290473" cy="316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a:t>
            </a:r>
            <a:r>
              <a:rPr lang="en"/>
              <a:t> Page</a:t>
            </a:r>
            <a:endParaRPr/>
          </a:p>
        </p:txBody>
      </p:sp>
      <p:pic>
        <p:nvPicPr>
          <p:cNvPr id="194" name="Google Shape;194;p26"/>
          <p:cNvPicPr preferRelativeResize="0"/>
          <p:nvPr/>
        </p:nvPicPr>
        <p:blipFill rotWithShape="1">
          <a:blip r:embed="rId3">
            <a:alphaModFix/>
          </a:blip>
          <a:srcRect b="0" l="0" r="27209" t="0"/>
          <a:stretch/>
        </p:blipFill>
        <p:spPr>
          <a:xfrm>
            <a:off x="174525" y="1174250"/>
            <a:ext cx="4540200" cy="3295776"/>
          </a:xfrm>
          <a:prstGeom prst="rect">
            <a:avLst/>
          </a:prstGeom>
          <a:noFill/>
          <a:ln>
            <a:noFill/>
          </a:ln>
        </p:spPr>
      </p:pic>
      <p:pic>
        <p:nvPicPr>
          <p:cNvPr id="195" name="Google Shape;195;p26"/>
          <p:cNvPicPr preferRelativeResize="0"/>
          <p:nvPr/>
        </p:nvPicPr>
        <p:blipFill>
          <a:blip r:embed="rId4">
            <a:alphaModFix/>
          </a:blip>
          <a:stretch>
            <a:fillRect/>
          </a:stretch>
        </p:blipFill>
        <p:spPr>
          <a:xfrm>
            <a:off x="4305600" y="1636450"/>
            <a:ext cx="461962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a:t>
            </a:r>
            <a:endParaRPr/>
          </a:p>
        </p:txBody>
      </p:sp>
      <p:pic>
        <p:nvPicPr>
          <p:cNvPr descr="Image result for xkcd front end" id="201" name="Google Shape;201;p27"/>
          <p:cNvPicPr preferRelativeResize="0"/>
          <p:nvPr/>
        </p:nvPicPr>
        <p:blipFill>
          <a:blip r:embed="rId3">
            <a:alphaModFix/>
          </a:blip>
          <a:stretch>
            <a:fillRect/>
          </a:stretch>
        </p:blipFill>
        <p:spPr>
          <a:xfrm>
            <a:off x="7403550" y="205975"/>
            <a:ext cx="1533525" cy="2286000"/>
          </a:xfrm>
          <a:prstGeom prst="rect">
            <a:avLst/>
          </a:prstGeom>
          <a:noFill/>
          <a:ln>
            <a:noFill/>
          </a:ln>
        </p:spPr>
      </p:pic>
      <p:pic>
        <p:nvPicPr>
          <p:cNvPr id="202" name="Google Shape;202;p27"/>
          <p:cNvPicPr preferRelativeResize="0"/>
          <p:nvPr/>
        </p:nvPicPr>
        <p:blipFill rotWithShape="1">
          <a:blip r:embed="rId4">
            <a:alphaModFix/>
          </a:blip>
          <a:srcRect b="0" l="0" r="57149" t="0"/>
          <a:stretch/>
        </p:blipFill>
        <p:spPr>
          <a:xfrm>
            <a:off x="425725" y="1646300"/>
            <a:ext cx="2046214" cy="292880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24296" y="1728011"/>
            <a:ext cx="4184404" cy="2399708"/>
          </a:xfrm>
          <a:prstGeom prst="rect">
            <a:avLst/>
          </a:prstGeom>
          <a:noFill/>
          <a:ln>
            <a:noFill/>
          </a:ln>
        </p:spPr>
      </p:pic>
      <p:cxnSp>
        <p:nvCxnSpPr>
          <p:cNvPr id="204" name="Google Shape;204;p27"/>
          <p:cNvCxnSpPr/>
          <p:nvPr/>
        </p:nvCxnSpPr>
        <p:spPr>
          <a:xfrm>
            <a:off x="2107936" y="3110096"/>
            <a:ext cx="425700" cy="1200"/>
          </a:xfrm>
          <a:prstGeom prst="straightConnector1">
            <a:avLst/>
          </a:prstGeom>
          <a:noFill/>
          <a:ln cap="flat"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36425" y="196225"/>
            <a:ext cx="3092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Obstacles</a:t>
            </a:r>
            <a:endParaRPr/>
          </a:p>
        </p:txBody>
      </p:sp>
      <p:sp>
        <p:nvSpPr>
          <p:cNvPr id="210" name="Google Shape;210;p28"/>
          <p:cNvSpPr txBox="1"/>
          <p:nvPr>
            <p:ph idx="1" type="body"/>
          </p:nvPr>
        </p:nvSpPr>
        <p:spPr>
          <a:xfrm>
            <a:off x="418200" y="1518150"/>
            <a:ext cx="38487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Large learning curve</a:t>
            </a:r>
            <a:endParaRPr/>
          </a:p>
          <a:p>
            <a:pPr indent="-381000" lvl="0" marL="457200" rtl="0" algn="l">
              <a:lnSpc>
                <a:spcPct val="150000"/>
              </a:lnSpc>
              <a:spcBef>
                <a:spcPts val="0"/>
              </a:spcBef>
              <a:spcAft>
                <a:spcPts val="0"/>
              </a:spcAft>
              <a:buSzPts val="2400"/>
              <a:buChar char="●"/>
            </a:pPr>
            <a:r>
              <a:rPr lang="en"/>
              <a:t>Improperly installed style sheets</a:t>
            </a:r>
            <a:endParaRPr/>
          </a:p>
          <a:p>
            <a:pPr indent="-381000" lvl="0" marL="457200" rtl="0" algn="l">
              <a:lnSpc>
                <a:spcPct val="150000"/>
              </a:lnSpc>
              <a:spcBef>
                <a:spcPts val="0"/>
              </a:spcBef>
              <a:spcAft>
                <a:spcPts val="0"/>
              </a:spcAft>
              <a:buSzPts val="2400"/>
              <a:buChar char="●"/>
            </a:pPr>
            <a:r>
              <a:rPr lang="en"/>
              <a:t>Linking pages together</a:t>
            </a:r>
            <a:endParaRPr/>
          </a:p>
        </p:txBody>
      </p:sp>
      <p:sp>
        <p:nvSpPr>
          <p:cNvPr id="211" name="Google Shape;211;p28"/>
          <p:cNvSpPr/>
          <p:nvPr/>
        </p:nvSpPr>
        <p:spPr>
          <a:xfrm>
            <a:off x="4572000" y="0"/>
            <a:ext cx="4572000" cy="5143500"/>
          </a:xfrm>
          <a:prstGeom prst="rect">
            <a:avLst/>
          </a:prstGeom>
          <a:gradFill>
            <a:gsLst>
              <a:gs pos="0">
                <a:srgbClr val="DDDDDD"/>
              </a:gs>
              <a:gs pos="100000">
                <a:srgbClr val="919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5782825" y="196225"/>
            <a:ext cx="2530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Plans</a:t>
            </a:r>
            <a:endParaRPr/>
          </a:p>
        </p:txBody>
      </p:sp>
      <p:sp>
        <p:nvSpPr>
          <p:cNvPr id="213" name="Google Shape;213;p28"/>
          <p:cNvSpPr txBox="1"/>
          <p:nvPr>
            <p:ph idx="1" type="body"/>
          </p:nvPr>
        </p:nvSpPr>
        <p:spPr>
          <a:xfrm>
            <a:off x="4998750" y="1284350"/>
            <a:ext cx="4145400" cy="3161700"/>
          </a:xfrm>
          <a:prstGeom prst="rect">
            <a:avLst/>
          </a:prstGeom>
        </p:spPr>
        <p:txBody>
          <a:bodyPr anchorCtr="0" anchor="t" bIns="91425" lIns="91425" spcFirstLastPara="1" rIns="109075" wrap="square" tIns="91425">
            <a:noAutofit/>
          </a:bodyPr>
          <a:lstStyle/>
          <a:p>
            <a:pPr indent="-381000" lvl="0" marL="457200" rtl="0" algn="l">
              <a:lnSpc>
                <a:spcPct val="150000"/>
              </a:lnSpc>
              <a:spcBef>
                <a:spcPts val="600"/>
              </a:spcBef>
              <a:spcAft>
                <a:spcPts val="0"/>
              </a:spcAft>
              <a:buSzPts val="2400"/>
              <a:buChar char="●"/>
            </a:pPr>
            <a:r>
              <a:rPr lang="en"/>
              <a:t>Combine functionality with back end</a:t>
            </a:r>
            <a:endParaRPr/>
          </a:p>
          <a:p>
            <a:pPr indent="-381000" lvl="0" marL="457200" rtl="0" algn="l">
              <a:lnSpc>
                <a:spcPct val="150000"/>
              </a:lnSpc>
              <a:spcBef>
                <a:spcPts val="0"/>
              </a:spcBef>
              <a:spcAft>
                <a:spcPts val="0"/>
              </a:spcAft>
              <a:buSzPts val="2400"/>
              <a:buChar char="●"/>
            </a:pPr>
            <a:r>
              <a:rPr lang="en"/>
              <a:t>Accessibility standards</a:t>
            </a:r>
            <a:endParaRPr/>
          </a:p>
          <a:p>
            <a:pPr indent="-381000" lvl="0" marL="457200" rtl="0" algn="l">
              <a:lnSpc>
                <a:spcPct val="150000"/>
              </a:lnSpc>
              <a:spcBef>
                <a:spcPts val="0"/>
              </a:spcBef>
              <a:spcAft>
                <a:spcPts val="0"/>
              </a:spcAft>
              <a:buSzPts val="2400"/>
              <a:buChar char="●"/>
            </a:pPr>
            <a:r>
              <a:rPr lang="en"/>
              <a:t>Drop down menu</a:t>
            </a:r>
            <a:endParaRPr/>
          </a:p>
          <a:p>
            <a:pPr indent="-381000" lvl="0" marL="457200" rtl="0" algn="l">
              <a:lnSpc>
                <a:spcPct val="150000"/>
              </a:lnSpc>
              <a:spcBef>
                <a:spcPts val="0"/>
              </a:spcBef>
              <a:spcAft>
                <a:spcPts val="0"/>
              </a:spcAft>
              <a:buSzPts val="2400"/>
              <a:buChar char="●"/>
            </a:pPr>
            <a:r>
              <a:rPr lang="en"/>
              <a:t>Interface of question component</a:t>
            </a:r>
            <a:endParaRPr/>
          </a:p>
          <a:p>
            <a:pPr indent="0" lvl="0" marL="457200" rtl="0" algn="l">
              <a:lnSpc>
                <a:spcPct val="15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Back</a:t>
            </a:r>
            <a:r>
              <a:rPr lang="en" sz="6000">
                <a:solidFill>
                  <a:srgbClr val="434343"/>
                </a:solidFill>
              </a:rPr>
              <a:t> End</a:t>
            </a:r>
            <a:endParaRPr sz="60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a:t>
            </a:r>
            <a:endParaRPr/>
          </a:p>
        </p:txBody>
      </p:sp>
      <p:sp>
        <p:nvSpPr>
          <p:cNvPr id="224" name="Google Shape;224;p30"/>
          <p:cNvSpPr txBox="1"/>
          <p:nvPr>
            <p:ph idx="1" type="body"/>
          </p:nvPr>
        </p:nvSpPr>
        <p:spPr>
          <a:xfrm>
            <a:off x="580550" y="1352550"/>
            <a:ext cx="5327100" cy="3161700"/>
          </a:xfrm>
          <a:prstGeom prst="rect">
            <a:avLst/>
          </a:prstGeom>
        </p:spPr>
        <p:txBody>
          <a:bodyPr anchorCtr="0" anchor="t" bIns="0" lIns="0" spcFirstLastPara="1" rIns="0" wrap="square" tIns="0">
            <a:noAutofit/>
          </a:bodyPr>
          <a:lstStyle/>
          <a:p>
            <a:pPr indent="-317500" lvl="0" marL="457200" rtl="0" algn="l">
              <a:spcBef>
                <a:spcPts val="600"/>
              </a:spcBef>
              <a:spcAft>
                <a:spcPts val="0"/>
              </a:spcAft>
              <a:buSzPts val="1400"/>
              <a:buChar char="⬡"/>
            </a:pPr>
            <a:r>
              <a:rPr lang="en" sz="1400"/>
              <a:t>Container engine</a:t>
            </a:r>
            <a:endParaRPr sz="1400"/>
          </a:p>
          <a:p>
            <a:pPr indent="-317500" lvl="1" marL="914400" rtl="0" algn="l">
              <a:spcBef>
                <a:spcPts val="0"/>
              </a:spcBef>
              <a:spcAft>
                <a:spcPts val="0"/>
              </a:spcAft>
              <a:buSzPts val="1400"/>
              <a:buChar char="∙"/>
            </a:pPr>
            <a:r>
              <a:rPr lang="en" sz="1400"/>
              <a:t>Easy to develop/deploy on any environment</a:t>
            </a:r>
            <a:endParaRPr sz="1400"/>
          </a:p>
          <a:p>
            <a:pPr indent="-317500" lvl="1" marL="914400" rtl="0" algn="l">
              <a:spcBef>
                <a:spcPts val="0"/>
              </a:spcBef>
              <a:spcAft>
                <a:spcPts val="0"/>
              </a:spcAft>
              <a:buSzPts val="1400"/>
              <a:buChar char="∙"/>
            </a:pPr>
            <a:r>
              <a:rPr lang="en" sz="1400"/>
              <a:t>Self contained - independent of host OS</a:t>
            </a:r>
            <a:endParaRPr sz="1400"/>
          </a:p>
          <a:p>
            <a:pPr indent="-317500" lvl="0" marL="457200" rtl="0" algn="l">
              <a:spcBef>
                <a:spcPts val="0"/>
              </a:spcBef>
              <a:spcAft>
                <a:spcPts val="0"/>
              </a:spcAft>
              <a:buSzPts val="1400"/>
              <a:buChar char="⬡"/>
            </a:pPr>
            <a:r>
              <a:rPr lang="en" sz="1400"/>
              <a:t>1 container per part of app</a:t>
            </a:r>
            <a:endParaRPr sz="1400"/>
          </a:p>
          <a:p>
            <a:pPr indent="-317500" lvl="1" marL="914400" rtl="0" algn="l">
              <a:spcBef>
                <a:spcPts val="0"/>
              </a:spcBef>
              <a:spcAft>
                <a:spcPts val="0"/>
              </a:spcAft>
              <a:buSzPts val="1400"/>
              <a:buChar char="∙"/>
            </a:pPr>
            <a:r>
              <a:rPr lang="en" sz="1400"/>
              <a:t>Frontend, Backend, Database</a:t>
            </a:r>
            <a:endParaRPr sz="1400"/>
          </a:p>
          <a:p>
            <a:pPr indent="-317500" lvl="0" marL="457200" rtl="0" algn="l">
              <a:spcBef>
                <a:spcPts val="0"/>
              </a:spcBef>
              <a:spcAft>
                <a:spcPts val="0"/>
              </a:spcAft>
              <a:buSzPts val="1400"/>
              <a:buChar char="⬡"/>
            </a:pPr>
            <a:r>
              <a:rPr lang="en" sz="1400"/>
              <a:t>Tied together with Docker-Compose</a:t>
            </a:r>
            <a:endParaRPr sz="1400"/>
          </a:p>
          <a:p>
            <a:pPr indent="-317500" lvl="0" marL="457200" rtl="0" algn="l">
              <a:spcBef>
                <a:spcPts val="0"/>
              </a:spcBef>
              <a:spcAft>
                <a:spcPts val="0"/>
              </a:spcAft>
              <a:buSzPts val="1400"/>
              <a:buChar char="⬡"/>
            </a:pPr>
            <a:r>
              <a:rPr lang="en" sz="1400"/>
              <a:t>1 command to package application together and run it</a:t>
            </a:r>
            <a:endParaRPr sz="1400"/>
          </a:p>
          <a:p>
            <a:pPr indent="-317500" lvl="0" marL="457200" rtl="0" algn="l">
              <a:spcBef>
                <a:spcPts val="0"/>
              </a:spcBef>
              <a:spcAft>
                <a:spcPts val="0"/>
              </a:spcAft>
              <a:buSzPts val="1400"/>
              <a:buChar char="⬡"/>
            </a:pPr>
            <a:r>
              <a:rPr lang="en" sz="1400"/>
              <a:t>Minimal overhead</a:t>
            </a:r>
            <a:endParaRPr sz="1400"/>
          </a:p>
          <a:p>
            <a:pPr indent="-317500" lvl="0" marL="457200" rtl="0" algn="l">
              <a:spcBef>
                <a:spcPts val="0"/>
              </a:spcBef>
              <a:spcAft>
                <a:spcPts val="0"/>
              </a:spcAft>
              <a:buSzPts val="1400"/>
              <a:buChar char="⬡"/>
            </a:pPr>
            <a:r>
              <a:rPr lang="en" sz="1400"/>
              <a:t>Simplifies setup and development</a:t>
            </a:r>
            <a:endParaRPr sz="1400"/>
          </a:p>
          <a:p>
            <a:pPr indent="-317500" lvl="1" marL="914400" rtl="0" algn="l">
              <a:spcBef>
                <a:spcPts val="0"/>
              </a:spcBef>
              <a:spcAft>
                <a:spcPts val="0"/>
              </a:spcAft>
              <a:buSzPts val="1400"/>
              <a:buChar char="∙"/>
            </a:pPr>
            <a:r>
              <a:rPr lang="en" sz="1400"/>
              <a:t>No need to fuss around installing Node, modules, MongoDB, etc. on your local machine</a:t>
            </a:r>
            <a:endParaRPr sz="1400"/>
          </a:p>
        </p:txBody>
      </p:sp>
      <p:pic>
        <p:nvPicPr>
          <p:cNvPr id="225" name="Google Shape;225;p30"/>
          <p:cNvPicPr preferRelativeResize="0"/>
          <p:nvPr/>
        </p:nvPicPr>
        <p:blipFill>
          <a:blip r:embed="rId3">
            <a:alphaModFix/>
          </a:blip>
          <a:stretch>
            <a:fillRect/>
          </a:stretch>
        </p:blipFill>
        <p:spPr>
          <a:xfrm>
            <a:off x="6121250" y="365075"/>
            <a:ext cx="28575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NodeJS</a:t>
            </a:r>
            <a:endParaRPr/>
          </a:p>
        </p:txBody>
      </p:sp>
      <p:sp>
        <p:nvSpPr>
          <p:cNvPr id="231" name="Google Shape;231;p31"/>
          <p:cNvSpPr txBox="1"/>
          <p:nvPr>
            <p:ph idx="1" type="body"/>
          </p:nvPr>
        </p:nvSpPr>
        <p:spPr>
          <a:xfrm>
            <a:off x="580550" y="1352550"/>
            <a:ext cx="4513800" cy="3161700"/>
          </a:xfrm>
          <a:prstGeom prst="rect">
            <a:avLst/>
          </a:prstGeom>
        </p:spPr>
        <p:txBody>
          <a:bodyPr anchorCtr="0" anchor="t" bIns="0" lIns="0" spcFirstLastPara="1" rIns="0" wrap="square" tIns="0">
            <a:noAutofit/>
          </a:bodyPr>
          <a:lstStyle/>
          <a:p>
            <a:pPr indent="-330200" lvl="0" marL="457200" rtl="0" algn="l">
              <a:lnSpc>
                <a:spcPct val="150000"/>
              </a:lnSpc>
              <a:spcBef>
                <a:spcPts val="600"/>
              </a:spcBef>
              <a:spcAft>
                <a:spcPts val="0"/>
              </a:spcAft>
              <a:buSzPts val="1600"/>
              <a:buChar char="⬡"/>
            </a:pPr>
            <a:r>
              <a:rPr lang="en" sz="1600"/>
              <a:t>Platform to run JavaScript on your machine without a browser</a:t>
            </a:r>
            <a:endParaRPr sz="1600"/>
          </a:p>
          <a:p>
            <a:pPr indent="-330200" lvl="0" marL="457200" rtl="0" algn="l">
              <a:lnSpc>
                <a:spcPct val="150000"/>
              </a:lnSpc>
              <a:spcBef>
                <a:spcPts val="0"/>
              </a:spcBef>
              <a:spcAft>
                <a:spcPts val="0"/>
              </a:spcAft>
              <a:buSzPts val="1600"/>
              <a:buChar char="⬡"/>
            </a:pPr>
            <a:r>
              <a:rPr lang="en" sz="1600"/>
              <a:t>Fast, </a:t>
            </a:r>
            <a:r>
              <a:rPr lang="en" sz="1600"/>
              <a:t>asynchronous</a:t>
            </a:r>
            <a:r>
              <a:rPr lang="en" sz="1600"/>
              <a:t>, extensive</a:t>
            </a:r>
            <a:endParaRPr sz="1600"/>
          </a:p>
          <a:p>
            <a:pPr indent="-330200" lvl="0" marL="457200" rtl="0" algn="l">
              <a:lnSpc>
                <a:spcPct val="150000"/>
              </a:lnSpc>
              <a:spcBef>
                <a:spcPts val="0"/>
              </a:spcBef>
              <a:spcAft>
                <a:spcPts val="0"/>
              </a:spcAft>
              <a:buSzPts val="1600"/>
              <a:buChar char="⬡"/>
            </a:pPr>
            <a:r>
              <a:rPr lang="en" sz="1600"/>
              <a:t>Chosen because JavaScript is fairly easy to learn and use, and it’s a popular tool among modern web developers</a:t>
            </a:r>
            <a:endParaRPr sz="1600"/>
          </a:p>
        </p:txBody>
      </p:sp>
      <p:pic>
        <p:nvPicPr>
          <p:cNvPr id="232" name="Google Shape;232;p31"/>
          <p:cNvPicPr preferRelativeResize="0"/>
          <p:nvPr/>
        </p:nvPicPr>
        <p:blipFill>
          <a:blip r:embed="rId3">
            <a:alphaModFix/>
          </a:blip>
          <a:stretch>
            <a:fillRect/>
          </a:stretch>
        </p:blipFill>
        <p:spPr>
          <a:xfrm>
            <a:off x="5576800" y="225475"/>
            <a:ext cx="3333100" cy="239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Express</a:t>
            </a:r>
            <a:endParaRPr/>
          </a:p>
        </p:txBody>
      </p:sp>
      <p:sp>
        <p:nvSpPr>
          <p:cNvPr id="238" name="Google Shape;238;p32"/>
          <p:cNvSpPr txBox="1"/>
          <p:nvPr>
            <p:ph idx="1" type="body"/>
          </p:nvPr>
        </p:nvSpPr>
        <p:spPr>
          <a:xfrm>
            <a:off x="580550" y="1352550"/>
            <a:ext cx="5770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Web framework for Node.js</a:t>
            </a:r>
            <a:endParaRPr sz="1600"/>
          </a:p>
          <a:p>
            <a:pPr indent="-330200" lvl="0" marL="457200" rtl="0" algn="l">
              <a:spcBef>
                <a:spcPts val="0"/>
              </a:spcBef>
              <a:spcAft>
                <a:spcPts val="0"/>
              </a:spcAft>
              <a:buSzPts val="1600"/>
              <a:buChar char="⬡"/>
            </a:pPr>
            <a:r>
              <a:rPr lang="en" sz="1600"/>
              <a:t>Frameworks make it easy to add routes and use different HTTP verbs</a:t>
            </a:r>
            <a:endParaRPr sz="1600"/>
          </a:p>
          <a:p>
            <a:pPr indent="-330200" lvl="0" marL="457200" rtl="0" algn="l">
              <a:spcBef>
                <a:spcPts val="0"/>
              </a:spcBef>
              <a:spcAft>
                <a:spcPts val="0"/>
              </a:spcAft>
              <a:buSzPts val="1600"/>
              <a:buChar char="⬡"/>
            </a:pPr>
            <a:r>
              <a:rPr lang="en" sz="1600"/>
              <a:t>Middleware can be used to add functionality such as authentication</a:t>
            </a:r>
            <a:endParaRPr sz="1600"/>
          </a:p>
          <a:p>
            <a:pPr indent="-330200" lvl="0" marL="457200" rtl="0" algn="l">
              <a:spcBef>
                <a:spcPts val="0"/>
              </a:spcBef>
              <a:spcAft>
                <a:spcPts val="0"/>
              </a:spcAft>
              <a:buSzPts val="1600"/>
              <a:buChar char="⬡"/>
            </a:pPr>
            <a:r>
              <a:rPr lang="en" sz="1600"/>
              <a:t>Popular and extensible</a:t>
            </a:r>
            <a:endParaRPr sz="1600"/>
          </a:p>
        </p:txBody>
      </p:sp>
      <p:pic>
        <p:nvPicPr>
          <p:cNvPr id="239" name="Google Shape;239;p32"/>
          <p:cNvPicPr preferRelativeResize="0"/>
          <p:nvPr/>
        </p:nvPicPr>
        <p:blipFill>
          <a:blip r:embed="rId3">
            <a:alphaModFix/>
          </a:blip>
          <a:stretch>
            <a:fillRect/>
          </a:stretch>
        </p:blipFill>
        <p:spPr>
          <a:xfrm>
            <a:off x="6594949" y="924725"/>
            <a:ext cx="2480301" cy="2496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Routes</a:t>
            </a:r>
            <a:endParaRPr/>
          </a:p>
        </p:txBody>
      </p:sp>
      <p:sp>
        <p:nvSpPr>
          <p:cNvPr id="245" name="Google Shape;245;p3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Routing types:</a:t>
            </a:r>
            <a:endParaRPr sz="2000"/>
          </a:p>
          <a:p>
            <a:pPr indent="-355600" lvl="1" marL="914400" rtl="0" algn="l">
              <a:spcBef>
                <a:spcPts val="0"/>
              </a:spcBef>
              <a:spcAft>
                <a:spcPts val="0"/>
              </a:spcAft>
              <a:buSzPts val="2000"/>
              <a:buChar char="∙"/>
            </a:pPr>
            <a:r>
              <a:rPr lang="en" sz="2000"/>
              <a:t>GET</a:t>
            </a:r>
            <a:endParaRPr sz="2000"/>
          </a:p>
          <a:p>
            <a:pPr indent="-355600" lvl="1" marL="914400" rtl="0" algn="l">
              <a:spcBef>
                <a:spcPts val="0"/>
              </a:spcBef>
              <a:spcAft>
                <a:spcPts val="0"/>
              </a:spcAft>
              <a:buSzPts val="2000"/>
              <a:buChar char="∙"/>
            </a:pPr>
            <a:r>
              <a:rPr lang="en" sz="2000"/>
              <a:t>POST</a:t>
            </a:r>
            <a:endParaRPr sz="2000"/>
          </a:p>
          <a:p>
            <a:pPr indent="-355600" lvl="0" marL="457200" rtl="0" algn="l">
              <a:spcBef>
                <a:spcPts val="0"/>
              </a:spcBef>
              <a:spcAft>
                <a:spcPts val="0"/>
              </a:spcAft>
              <a:buSzPts val="2000"/>
              <a:buChar char="⬡"/>
            </a:pPr>
            <a:r>
              <a:rPr lang="en" sz="2000"/>
              <a:t>Routers:</a:t>
            </a:r>
            <a:endParaRPr sz="2000"/>
          </a:p>
          <a:p>
            <a:pPr indent="-355600" lvl="1" marL="914400" rtl="0" algn="l">
              <a:spcBef>
                <a:spcPts val="0"/>
              </a:spcBef>
              <a:spcAft>
                <a:spcPts val="0"/>
              </a:spcAft>
              <a:buSzPts val="2000"/>
              <a:buChar char="∙"/>
            </a:pPr>
            <a:r>
              <a:rPr lang="en" sz="2000"/>
              <a:t>Groups</a:t>
            </a:r>
            <a:endParaRPr sz="1400"/>
          </a:p>
          <a:p>
            <a:pPr indent="-355600" lvl="1" marL="914400" rtl="0" algn="l">
              <a:spcBef>
                <a:spcPts val="0"/>
              </a:spcBef>
              <a:spcAft>
                <a:spcPts val="0"/>
              </a:spcAft>
              <a:buSzPts val="2000"/>
              <a:buChar char="∙"/>
            </a:pPr>
            <a:r>
              <a:rPr lang="en" sz="2000"/>
              <a:t>Polls</a:t>
            </a:r>
            <a:endParaRPr sz="2000"/>
          </a:p>
          <a:p>
            <a:pPr indent="-355600" lvl="1" marL="914400" rtl="0" algn="l">
              <a:spcBef>
                <a:spcPts val="0"/>
              </a:spcBef>
              <a:spcAft>
                <a:spcPts val="0"/>
              </a:spcAft>
              <a:buSzPts val="2000"/>
              <a:buChar char="∙"/>
            </a:pPr>
            <a:r>
              <a:rPr lang="en" sz="2000"/>
              <a:t>Users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PollBuddy?</a:t>
            </a:r>
            <a:endParaRPr/>
          </a:p>
        </p:txBody>
      </p:sp>
      <p:sp>
        <p:nvSpPr>
          <p:cNvPr id="87" name="Google Shape;87;p16"/>
          <p:cNvSpPr txBox="1"/>
          <p:nvPr>
            <p:ph idx="1" type="body"/>
          </p:nvPr>
        </p:nvSpPr>
        <p:spPr>
          <a:xfrm>
            <a:off x="580550" y="1352550"/>
            <a:ext cx="58227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SzPts val="2000"/>
              <a:buFont typeface="Muli"/>
              <a:buChar char="⬡"/>
            </a:pPr>
            <a:r>
              <a:rPr lang="en" sz="2000">
                <a:latin typeface="Muli"/>
                <a:ea typeface="Muli"/>
                <a:cs typeface="Muli"/>
                <a:sym typeface="Muli"/>
              </a:rPr>
              <a:t>Website alternative to iClickers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“Virtual Classroom” </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Affordable, easy-to-use, and interactive</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Customizable teacher and student views</a:t>
            </a:r>
            <a:endParaRPr sz="2000">
              <a:latin typeface="Muli"/>
              <a:ea typeface="Muli"/>
              <a:cs typeface="Muli"/>
              <a:sym typeface="Muli"/>
            </a:endParaRPr>
          </a:p>
          <a:p>
            <a:pPr indent="-355600" lvl="0" marL="457200" rtl="0" algn="l">
              <a:lnSpc>
                <a:spcPct val="150000"/>
              </a:lnSpc>
              <a:spcBef>
                <a:spcPts val="0"/>
              </a:spcBef>
              <a:spcAft>
                <a:spcPts val="0"/>
              </a:spcAft>
              <a:buSzPts val="2000"/>
              <a:buFont typeface="Muli"/>
              <a:buChar char="⬡"/>
            </a:pPr>
            <a:r>
              <a:rPr lang="en" sz="2000">
                <a:latin typeface="Muli"/>
                <a:ea typeface="Muli"/>
                <a:cs typeface="Muli"/>
                <a:sym typeface="Muli"/>
              </a:rPr>
              <a:t>Integratable with Submitty and other RPI platforms</a:t>
            </a:r>
            <a:endParaRPr sz="2000">
              <a:latin typeface="Muli"/>
              <a:ea typeface="Muli"/>
              <a:cs typeface="Muli"/>
              <a:sym typeface="Muli"/>
            </a:endParaRPr>
          </a:p>
        </p:txBody>
      </p:sp>
      <p:pic>
        <p:nvPicPr>
          <p:cNvPr id="88" name="Google Shape;88;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9" name="Google Shape;89;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Group and Poll Routing</a:t>
            </a:r>
            <a:endParaRPr/>
          </a:p>
        </p:txBody>
      </p:sp>
      <p:sp>
        <p:nvSpPr>
          <p:cNvPr id="251" name="Google Shape;251;p34"/>
          <p:cNvSpPr/>
          <p:nvPr/>
        </p:nvSpPr>
        <p:spPr>
          <a:xfrm>
            <a:off x="705675"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52" name="Google Shape;252;p34"/>
          <p:cNvSpPr/>
          <p:nvPr/>
        </p:nvSpPr>
        <p:spPr>
          <a:xfrm>
            <a:off x="7356000" y="2165900"/>
            <a:ext cx="1039800" cy="109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MongoDB Database</a:t>
            </a:r>
            <a:endParaRPr sz="1200"/>
          </a:p>
        </p:txBody>
      </p:sp>
      <p:sp>
        <p:nvSpPr>
          <p:cNvPr id="253" name="Google Shape;253;p34"/>
          <p:cNvSpPr/>
          <p:nvPr/>
        </p:nvSpPr>
        <p:spPr>
          <a:xfrm>
            <a:off x="4994338" y="2473250"/>
            <a:ext cx="933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54" name="Google Shape;254;p34"/>
          <p:cNvSpPr/>
          <p:nvPr/>
        </p:nvSpPr>
        <p:spPr>
          <a:xfrm>
            <a:off x="2209750" y="2922775"/>
            <a:ext cx="714900" cy="95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a:t>
            </a:r>
            <a:endParaRPr/>
          </a:p>
        </p:txBody>
      </p:sp>
      <p:sp>
        <p:nvSpPr>
          <p:cNvPr id="255" name="Google Shape;255;p34"/>
          <p:cNvSpPr/>
          <p:nvPr/>
        </p:nvSpPr>
        <p:spPr>
          <a:xfrm>
            <a:off x="2294975" y="1346750"/>
            <a:ext cx="615000" cy="112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a:t>
            </a:r>
            <a:endParaRPr/>
          </a:p>
        </p:txBody>
      </p:sp>
      <p:cxnSp>
        <p:nvCxnSpPr>
          <p:cNvPr id="256" name="Google Shape;256;p34"/>
          <p:cNvCxnSpPr>
            <a:stCxn id="251" idx="3"/>
            <a:endCxn id="255" idx="1"/>
          </p:cNvCxnSpPr>
          <p:nvPr/>
        </p:nvCxnSpPr>
        <p:spPr>
          <a:xfrm flipH="1" rot="10800000">
            <a:off x="1638975" y="1910150"/>
            <a:ext cx="656100" cy="801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4"/>
          <p:cNvCxnSpPr>
            <a:stCxn id="253" idx="3"/>
            <a:endCxn id="252" idx="2"/>
          </p:cNvCxnSpPr>
          <p:nvPr/>
        </p:nvCxnSpPr>
        <p:spPr>
          <a:xfrm>
            <a:off x="5927638" y="2711450"/>
            <a:ext cx="1428300" cy="0"/>
          </a:xfrm>
          <a:prstGeom prst="straightConnector1">
            <a:avLst/>
          </a:prstGeom>
          <a:noFill/>
          <a:ln cap="flat" cmpd="sng" w="9525">
            <a:solidFill>
              <a:schemeClr val="dk2"/>
            </a:solidFill>
            <a:prstDash val="solid"/>
            <a:round/>
            <a:headEnd len="med" w="med" type="triangle"/>
            <a:tailEnd len="med" w="med" type="triangle"/>
          </a:ln>
        </p:spPr>
      </p:cxnSp>
      <p:sp>
        <p:nvSpPr>
          <p:cNvPr id="258" name="Google Shape;258;p34"/>
          <p:cNvSpPr/>
          <p:nvPr/>
        </p:nvSpPr>
        <p:spPr>
          <a:xfrm>
            <a:off x="2909975" y="1910150"/>
            <a:ext cx="14283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/&lt;ID&gt;/field/</a:t>
            </a:r>
            <a:endParaRPr/>
          </a:p>
        </p:txBody>
      </p:sp>
      <p:sp>
        <p:nvSpPr>
          <p:cNvPr id="259" name="Google Shape;259;p34"/>
          <p:cNvSpPr/>
          <p:nvPr/>
        </p:nvSpPr>
        <p:spPr>
          <a:xfrm>
            <a:off x="2909975" y="1346750"/>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cxnSp>
        <p:nvCxnSpPr>
          <p:cNvPr id="260" name="Google Shape;260;p34"/>
          <p:cNvCxnSpPr>
            <a:endCxn id="253" idx="1"/>
          </p:cNvCxnSpPr>
          <p:nvPr/>
        </p:nvCxnSpPr>
        <p:spPr>
          <a:xfrm>
            <a:off x="4348138" y="1920050"/>
            <a:ext cx="646200" cy="791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4"/>
          <p:cNvSpPr/>
          <p:nvPr/>
        </p:nvSpPr>
        <p:spPr>
          <a:xfrm rot="10800000">
            <a:off x="877375" y="2949650"/>
            <a:ext cx="4645800" cy="1971900"/>
          </a:xfrm>
          <a:prstGeom prst="curvedDownArrow">
            <a:avLst>
              <a:gd fmla="val 8658" name="adj1"/>
              <a:gd fmla="val 26285" name="adj2"/>
              <a:gd fmla="val 1425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3624875" y="1345913"/>
            <a:ext cx="714900" cy="5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a:t>
            </a:r>
            <a:endParaRPr/>
          </a:p>
        </p:txBody>
      </p:sp>
      <p:sp>
        <p:nvSpPr>
          <p:cNvPr id="263" name="Google Shape;263;p34"/>
          <p:cNvSpPr/>
          <p:nvPr/>
        </p:nvSpPr>
        <p:spPr>
          <a:xfrm>
            <a:off x="2924650" y="29227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/&lt;ID&gt;/edit/</a:t>
            </a:r>
            <a:endParaRPr/>
          </a:p>
        </p:txBody>
      </p:sp>
      <p:sp>
        <p:nvSpPr>
          <p:cNvPr id="264" name="Google Shape;264;p34"/>
          <p:cNvSpPr/>
          <p:nvPr/>
        </p:nvSpPr>
        <p:spPr>
          <a:xfrm>
            <a:off x="2924650" y="3399175"/>
            <a:ext cx="1497300" cy="47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/&lt;ID&gt;/delete/</a:t>
            </a:r>
            <a:endParaRPr/>
          </a:p>
        </p:txBody>
      </p:sp>
      <p:cxnSp>
        <p:nvCxnSpPr>
          <p:cNvPr id="265" name="Google Shape;265;p34"/>
          <p:cNvCxnSpPr>
            <a:stCxn id="251" idx="3"/>
            <a:endCxn id="254" idx="1"/>
          </p:cNvCxnSpPr>
          <p:nvPr/>
        </p:nvCxnSpPr>
        <p:spPr>
          <a:xfrm>
            <a:off x="1638975" y="2711450"/>
            <a:ext cx="570900" cy="687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4"/>
          <p:cNvCxnSpPr>
            <a:endCxn id="253" idx="1"/>
          </p:cNvCxnSpPr>
          <p:nvPr/>
        </p:nvCxnSpPr>
        <p:spPr>
          <a:xfrm flipH="1" rot="10800000">
            <a:off x="4427038" y="2711450"/>
            <a:ext cx="567300" cy="6699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4"/>
          <p:cNvSpPr/>
          <p:nvPr/>
        </p:nvSpPr>
        <p:spPr>
          <a:xfrm>
            <a:off x="1638963" y="280810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268" name="Google Shape;268;p34"/>
          <p:cNvSpPr/>
          <p:nvPr/>
        </p:nvSpPr>
        <p:spPr>
          <a:xfrm>
            <a:off x="4452538" y="2817050"/>
            <a:ext cx="511200" cy="476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a:t>
            </a:r>
            <a:endParaRPr/>
          </a:p>
        </p:txBody>
      </p:sp>
      <p:sp>
        <p:nvSpPr>
          <p:cNvPr id="274" name="Google Shape;274;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MongoDB</a:t>
            </a:r>
            <a:endParaRPr sz="2000"/>
          </a:p>
          <a:p>
            <a:pPr indent="-355600" lvl="1" marL="914400" rtl="0" algn="l">
              <a:spcBef>
                <a:spcPts val="0"/>
              </a:spcBef>
              <a:spcAft>
                <a:spcPts val="0"/>
              </a:spcAft>
              <a:buSzPts val="2000"/>
              <a:buChar char="∙"/>
            </a:pPr>
            <a:r>
              <a:rPr lang="en" sz="2000"/>
              <a:t>Collections</a:t>
            </a:r>
            <a:endParaRPr sz="2000"/>
          </a:p>
          <a:p>
            <a:pPr indent="-355600" lvl="2" marL="1371600" rtl="0" algn="l">
              <a:spcBef>
                <a:spcPts val="0"/>
              </a:spcBef>
              <a:spcAft>
                <a:spcPts val="0"/>
              </a:spcAft>
              <a:buSzPts val="2000"/>
              <a:buChar char="∙"/>
            </a:pPr>
            <a:r>
              <a:rPr lang="en" sz="2000"/>
              <a:t>g</a:t>
            </a:r>
            <a:r>
              <a:rPr lang="en" sz="2000"/>
              <a:t>roups</a:t>
            </a:r>
            <a:endParaRPr sz="2000"/>
          </a:p>
          <a:p>
            <a:pPr indent="-355600" lvl="2" marL="1371600" rtl="0" algn="l">
              <a:spcBef>
                <a:spcPts val="0"/>
              </a:spcBef>
              <a:spcAft>
                <a:spcPts val="0"/>
              </a:spcAft>
              <a:buSzPts val="2000"/>
              <a:buChar char="∙"/>
            </a:pPr>
            <a:r>
              <a:rPr lang="en" sz="2000"/>
              <a:t>users</a:t>
            </a:r>
            <a:endParaRPr sz="2000"/>
          </a:p>
          <a:p>
            <a:pPr indent="-355600" lvl="2" marL="1371600" rtl="0" algn="l">
              <a:spcBef>
                <a:spcPts val="0"/>
              </a:spcBef>
              <a:spcAft>
                <a:spcPts val="0"/>
              </a:spcAft>
              <a:buSzPts val="2000"/>
              <a:buChar char="∙"/>
            </a:pPr>
            <a:r>
              <a:rPr lang="en" sz="2000"/>
              <a:t>polls</a:t>
            </a:r>
            <a:endParaRPr sz="2000"/>
          </a:p>
          <a:p>
            <a:pPr indent="-355600" lvl="2" marL="1371600" rtl="0" algn="l">
              <a:spcBef>
                <a:spcPts val="0"/>
              </a:spcBef>
              <a:spcAft>
                <a:spcPts val="0"/>
              </a:spcAft>
              <a:buSzPts val="2000"/>
              <a:buChar char="∙"/>
            </a:pPr>
            <a:r>
              <a:rPr lang="en" sz="2000"/>
              <a:t>poll_answers</a:t>
            </a:r>
            <a:endParaRPr sz="2000"/>
          </a:p>
        </p:txBody>
      </p:sp>
      <p:pic>
        <p:nvPicPr>
          <p:cNvPr id="275" name="Google Shape;275;p35"/>
          <p:cNvPicPr preferRelativeResize="0"/>
          <p:nvPr/>
        </p:nvPicPr>
        <p:blipFill>
          <a:blip r:embed="rId3">
            <a:alphaModFix/>
          </a:blip>
          <a:stretch>
            <a:fillRect/>
          </a:stretch>
        </p:blipFill>
        <p:spPr>
          <a:xfrm>
            <a:off x="6408225" y="614275"/>
            <a:ext cx="2665225" cy="33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1" name="Google Shape;281;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September </a:t>
            </a:r>
            <a:r>
              <a:rPr lang="en" sz="1800">
                <a:latin typeface="Muli"/>
                <a:ea typeface="Muli"/>
                <a:cs typeface="Muli"/>
                <a:sym typeface="Muli"/>
              </a:rPr>
              <a:t>Milestone: Planning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Deciding on software suite, languages, etc</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Docker containers and Compose scripts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 Milestone: Skeleton app</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Extensive planning, documentation generation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Basic app setup through templates to fill in later</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Files, routes, modules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287" name="Google Shape;287;p37"/>
          <p:cNvSpPr txBox="1"/>
          <p:nvPr>
            <p:ph idx="1" type="body"/>
          </p:nvPr>
        </p:nvSpPr>
        <p:spPr>
          <a:xfrm>
            <a:off x="580550" y="1352550"/>
            <a:ext cx="71511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November Milestone: Filling it all in</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Even more planning, documentation generation, tweaking</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sample data, visualization tools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MongoDB connection from backend Node app </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and implementing routes </a:t>
            </a:r>
            <a:endParaRPr sz="1800">
              <a:latin typeface="Muli"/>
              <a:ea typeface="Muli"/>
              <a:cs typeface="Muli"/>
              <a:sym typeface="Muli"/>
            </a:endParaRPr>
          </a:p>
          <a:p>
            <a:pPr indent="-342900" lvl="2" marL="1371600" rtl="0" algn="l">
              <a:spcBef>
                <a:spcPts val="0"/>
              </a:spcBef>
              <a:spcAft>
                <a:spcPts val="0"/>
              </a:spcAft>
              <a:buSzPts val="1800"/>
              <a:buFont typeface="Muli"/>
              <a:buChar char="∙"/>
            </a:pPr>
            <a:r>
              <a:rPr lang="en" sz="1800">
                <a:latin typeface="Muli"/>
                <a:ea typeface="Muli"/>
                <a:cs typeface="Muli"/>
                <a:sym typeface="Muli"/>
              </a:rPr>
              <a:t>/api/classes, /api/groups/, /api/users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Storing/Returning data to the client from the DB</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93" name="Google Shape;293;p38"/>
          <p:cNvSpPr txBox="1"/>
          <p:nvPr>
            <p:ph idx="1" type="body"/>
          </p:nvPr>
        </p:nvSpPr>
        <p:spPr>
          <a:xfrm>
            <a:off x="580550" y="1352550"/>
            <a:ext cx="81618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Users endpoint </a:t>
            </a:r>
            <a:endParaRPr sz="1600"/>
          </a:p>
          <a:p>
            <a:pPr indent="-387350" lvl="1" marL="742950" rtl="0" algn="l">
              <a:spcBef>
                <a:spcPts val="0"/>
              </a:spcBef>
              <a:spcAft>
                <a:spcPts val="0"/>
              </a:spcAft>
              <a:buSzPts val="1600"/>
              <a:buChar char="∙"/>
            </a:pPr>
            <a:r>
              <a:rPr lang="en" sz="1600"/>
              <a:t>Login (WIP)</a:t>
            </a:r>
            <a:endParaRPr sz="1600"/>
          </a:p>
          <a:p>
            <a:pPr indent="-330200" lvl="1" marL="914400" rtl="0" algn="l">
              <a:spcBef>
                <a:spcPts val="0"/>
              </a:spcBef>
              <a:spcAft>
                <a:spcPts val="0"/>
              </a:spcAft>
              <a:buSzPts val="1600"/>
              <a:buChar char="∙"/>
            </a:pPr>
            <a:r>
              <a:rPr lang="en" sz="1600"/>
              <a:t>Local and RCS</a:t>
            </a:r>
            <a:endParaRPr sz="1600"/>
          </a:p>
          <a:p>
            <a:pPr indent="-387350" lvl="1" marL="742950" rtl="0" algn="l">
              <a:spcBef>
                <a:spcPts val="0"/>
              </a:spcBef>
              <a:spcAft>
                <a:spcPts val="0"/>
              </a:spcAft>
              <a:buSzPts val="1600"/>
              <a:buChar char="∙"/>
            </a:pPr>
            <a:r>
              <a:rPr lang="en" sz="1600"/>
              <a:t>D</a:t>
            </a:r>
            <a:r>
              <a:rPr lang="en" sz="1600"/>
              <a:t>etails about user</a:t>
            </a:r>
            <a:endParaRPr sz="1600"/>
          </a:p>
          <a:p>
            <a:pPr indent="-330200" lvl="2" marL="1143000" rtl="0" algn="l">
              <a:spcBef>
                <a:spcPts val="0"/>
              </a:spcBef>
              <a:spcAft>
                <a:spcPts val="0"/>
              </a:spcAft>
              <a:buSzPts val="1600"/>
              <a:buChar char="∙"/>
            </a:pPr>
            <a:r>
              <a:rPr lang="en" sz="1600"/>
              <a:t>Polls, groups, etc. </a:t>
            </a:r>
            <a:endParaRPr sz="1600"/>
          </a:p>
          <a:p>
            <a:pPr indent="-330200" lvl="0" marL="457200" rtl="0" algn="l">
              <a:spcBef>
                <a:spcPts val="0"/>
              </a:spcBef>
              <a:spcAft>
                <a:spcPts val="0"/>
              </a:spcAft>
              <a:buSzPts val="1600"/>
              <a:buChar char="⬡"/>
            </a:pPr>
            <a:r>
              <a:rPr lang="en" sz="1600"/>
              <a:t>Scaling</a:t>
            </a:r>
            <a:endParaRPr sz="1600"/>
          </a:p>
          <a:p>
            <a:pPr indent="-387350" lvl="1" marL="742950" rtl="0" algn="l">
              <a:spcBef>
                <a:spcPts val="0"/>
              </a:spcBef>
              <a:spcAft>
                <a:spcPts val="0"/>
              </a:spcAft>
              <a:buSzPts val="1600"/>
              <a:buChar char="∙"/>
            </a:pPr>
            <a:r>
              <a:rPr lang="en" sz="1600"/>
              <a:t>CS1, Data Structures in DCC 308 with 500 people accessing PollBuddy at once</a:t>
            </a:r>
            <a:endParaRPr sz="1600"/>
          </a:p>
          <a:p>
            <a:pPr indent="-330200" lvl="0" marL="457200" rtl="0" algn="l">
              <a:spcBef>
                <a:spcPts val="0"/>
              </a:spcBef>
              <a:spcAft>
                <a:spcPts val="0"/>
              </a:spcAft>
              <a:buSzPts val="1600"/>
              <a:buChar char="⬡"/>
            </a:pPr>
            <a:r>
              <a:rPr lang="en" sz="1600"/>
              <a:t>Aggregation functions</a:t>
            </a:r>
            <a:endParaRPr sz="1600"/>
          </a:p>
          <a:p>
            <a:pPr indent="-387350" lvl="1" marL="742950" rtl="0" algn="l">
              <a:spcBef>
                <a:spcPts val="0"/>
              </a:spcBef>
              <a:spcAft>
                <a:spcPts val="0"/>
              </a:spcAft>
              <a:buSzPts val="1600"/>
              <a:buChar char="∙"/>
            </a:pPr>
            <a:r>
              <a:rPr lang="en" sz="1600"/>
              <a:t>Generation of statistics and graphs about usage and polling results</a:t>
            </a:r>
            <a:endParaRPr sz="1600"/>
          </a:p>
          <a:p>
            <a:pPr indent="-330200" lvl="0" marL="457200" rtl="0" algn="l">
              <a:spcBef>
                <a:spcPts val="0"/>
              </a:spcBef>
              <a:spcAft>
                <a:spcPts val="0"/>
              </a:spcAft>
              <a:buSzPts val="1600"/>
              <a:buChar char="⬡"/>
            </a:pPr>
            <a:r>
              <a:rPr lang="en" sz="1600"/>
              <a:t>Submitty integration</a:t>
            </a:r>
            <a:endParaRPr sz="1600"/>
          </a:p>
          <a:p>
            <a:pPr indent="-330200" lvl="0" marL="457200" rtl="0" algn="l">
              <a:spcBef>
                <a:spcPts val="0"/>
              </a:spcBef>
              <a:spcAft>
                <a:spcPts val="0"/>
              </a:spcAft>
              <a:buSzPts val="1600"/>
              <a:buChar char="⬡"/>
            </a:pPr>
            <a:r>
              <a:rPr lang="en" sz="1600"/>
              <a:t>Anti-cheating</a:t>
            </a:r>
            <a:endParaRPr sz="1600"/>
          </a:p>
          <a:p>
            <a:pPr indent="-330200" lvl="0" marL="457200" rtl="0" algn="l">
              <a:spcBef>
                <a:spcPts val="0"/>
              </a:spcBef>
              <a:spcAft>
                <a:spcPts val="0"/>
              </a:spcAft>
              <a:buSzPts val="1600"/>
              <a:buChar char="⬡"/>
            </a:pPr>
            <a:r>
              <a:rPr lang="en" sz="1600"/>
              <a:t>And much more! :D</a:t>
            </a:r>
            <a:endParaRPr sz="1600"/>
          </a:p>
        </p:txBody>
      </p:sp>
      <p:pic>
        <p:nvPicPr>
          <p:cNvPr id="294" name="Google Shape;294;p38"/>
          <p:cNvPicPr preferRelativeResize="0"/>
          <p:nvPr/>
        </p:nvPicPr>
        <p:blipFill>
          <a:blip r:embed="rId3">
            <a:alphaModFix/>
          </a:blip>
          <a:stretch>
            <a:fillRect/>
          </a:stretch>
        </p:blipFill>
        <p:spPr>
          <a:xfrm>
            <a:off x="7232800" y="124425"/>
            <a:ext cx="1792626" cy="17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4294967295" type="ctrTitle"/>
          </p:nvPr>
        </p:nvSpPr>
        <p:spPr>
          <a:xfrm>
            <a:off x="2387850"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Thank You! </a:t>
            </a:r>
            <a:endParaRPr sz="6000">
              <a:solidFill>
                <a:srgbClr val="434343"/>
              </a:solidFill>
            </a:endParaRPr>
          </a:p>
        </p:txBody>
      </p:sp>
      <p:pic>
        <p:nvPicPr>
          <p:cNvPr id="300" name="Google Shape;300;p39"/>
          <p:cNvPicPr preferRelativeResize="0"/>
          <p:nvPr/>
        </p:nvPicPr>
        <p:blipFill>
          <a:blip r:embed="rId3">
            <a:alphaModFix/>
          </a:blip>
          <a:stretch>
            <a:fillRect/>
          </a:stretch>
        </p:blipFill>
        <p:spPr>
          <a:xfrm>
            <a:off x="3280238" y="3140675"/>
            <a:ext cx="2583524" cy="185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4294967295" type="ctrTitle"/>
          </p:nvPr>
        </p:nvSpPr>
        <p:spPr>
          <a:xfrm>
            <a:off x="2330325" y="1755150"/>
            <a:ext cx="43683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Questions?</a:t>
            </a:r>
            <a:endParaRPr sz="6000">
              <a:solidFill>
                <a:srgbClr val="434343"/>
              </a:solidFill>
            </a:endParaRPr>
          </a:p>
        </p:txBody>
      </p:sp>
      <p:pic>
        <p:nvPicPr>
          <p:cNvPr id="306" name="Google Shape;306;p40"/>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PollBuddy Info</a:t>
            </a:r>
            <a:endParaRPr/>
          </a:p>
        </p:txBody>
      </p:sp>
      <p:sp>
        <p:nvSpPr>
          <p:cNvPr id="95" name="Google Shape;95;p17"/>
          <p:cNvSpPr txBox="1"/>
          <p:nvPr>
            <p:ph idx="1" type="body"/>
          </p:nvPr>
        </p:nvSpPr>
        <p:spPr>
          <a:xfrm>
            <a:off x="580550" y="1352550"/>
            <a:ext cx="8381100" cy="3161700"/>
          </a:xfrm>
          <a:prstGeom prst="rect">
            <a:avLst/>
          </a:prstGeom>
        </p:spPr>
        <p:txBody>
          <a:bodyPr anchorCtr="0" anchor="t" bIns="0" lIns="0" spcFirstLastPara="1" rIns="0" wrap="square" tIns="0">
            <a:noAutofit/>
          </a:bodyPr>
          <a:lstStyle/>
          <a:p>
            <a:pPr indent="-304800" lvl="0" marL="342900" rtl="0" algn="l">
              <a:lnSpc>
                <a:spcPct val="150000"/>
              </a:lnSpc>
              <a:spcBef>
                <a:spcPts val="600"/>
              </a:spcBef>
              <a:spcAft>
                <a:spcPts val="0"/>
              </a:spcAft>
              <a:buSzPts val="2400"/>
              <a:buFont typeface="Muli"/>
              <a:buChar char="⬡"/>
            </a:pPr>
            <a:r>
              <a:rPr lang="en">
                <a:latin typeface="Muli"/>
                <a:ea typeface="Muli"/>
                <a:cs typeface="Muli"/>
                <a:sym typeface="Muli"/>
              </a:rPr>
              <a:t>Time goal</a:t>
            </a:r>
            <a:r>
              <a:rPr lang="en">
                <a:latin typeface="Muli"/>
                <a:ea typeface="Muli"/>
                <a:cs typeface="Muli"/>
                <a:sym typeface="Muli"/>
              </a:rPr>
              <a:t> of the project: minimum </a:t>
            </a:r>
            <a:br>
              <a:rPr lang="en">
                <a:latin typeface="Muli"/>
                <a:ea typeface="Muli"/>
                <a:cs typeface="Muli"/>
                <a:sym typeface="Muli"/>
              </a:rPr>
            </a:br>
            <a:r>
              <a:rPr lang="en">
                <a:latin typeface="Muli"/>
                <a:ea typeface="Muli"/>
                <a:cs typeface="Muli"/>
                <a:sym typeface="Muli"/>
              </a:rPr>
              <a:t>viable product by next semester</a:t>
            </a:r>
            <a:endParaRPr>
              <a:latin typeface="Muli"/>
              <a:ea typeface="Muli"/>
              <a:cs typeface="Muli"/>
              <a:sym typeface="Muli"/>
            </a:endParaRPr>
          </a:p>
          <a:p>
            <a:pPr indent="-304800" lvl="0" marL="342900" rtl="0" algn="l">
              <a:lnSpc>
                <a:spcPct val="150000"/>
              </a:lnSpc>
              <a:spcBef>
                <a:spcPts val="0"/>
              </a:spcBef>
              <a:spcAft>
                <a:spcPts val="0"/>
              </a:spcAft>
              <a:buSzPts val="2400"/>
              <a:buFont typeface="Muli"/>
              <a:buChar char="⬡"/>
            </a:pPr>
            <a:r>
              <a:rPr lang="en">
                <a:latin typeface="Muli"/>
                <a:ea typeface="Muli"/>
                <a:cs typeface="Muli"/>
                <a:sym typeface="Muli"/>
              </a:rPr>
              <a:t>Repo:</a:t>
            </a:r>
            <a:br>
              <a:rPr lang="en">
                <a:latin typeface="Muli"/>
                <a:ea typeface="Muli"/>
                <a:cs typeface="Muli"/>
                <a:sym typeface="Muli"/>
              </a:rPr>
            </a:br>
            <a:r>
              <a:rPr lang="en">
                <a:latin typeface="Muli"/>
                <a:ea typeface="Muli"/>
                <a:cs typeface="Muli"/>
                <a:sym typeface="Muli"/>
              </a:rPr>
              <a:t>https://github.com/PollBuddy/PollBuddy</a:t>
            </a:r>
            <a:endParaRPr>
              <a:latin typeface="Muli"/>
              <a:ea typeface="Muli"/>
              <a:cs typeface="Muli"/>
              <a:sym typeface="Muli"/>
            </a:endParaRPr>
          </a:p>
        </p:txBody>
      </p:sp>
      <p:pic>
        <p:nvPicPr>
          <p:cNvPr id="96" name="Google Shape;96;p17"/>
          <p:cNvPicPr preferRelativeResize="0"/>
          <p:nvPr/>
        </p:nvPicPr>
        <p:blipFill>
          <a:blip r:embed="rId3">
            <a:alphaModFix/>
          </a:blip>
          <a:stretch>
            <a:fillRect/>
          </a:stretch>
        </p:blipFill>
        <p:spPr>
          <a:xfrm>
            <a:off x="6154000" y="136850"/>
            <a:ext cx="2807650" cy="2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Managing the Project</a:t>
            </a:r>
            <a:endParaRPr/>
          </a:p>
        </p:txBody>
      </p:sp>
      <p:sp>
        <p:nvSpPr>
          <p:cNvPr id="102" name="Google Shape;102;p18"/>
          <p:cNvSpPr txBox="1"/>
          <p:nvPr>
            <p:ph idx="1" type="body"/>
          </p:nvPr>
        </p:nvSpPr>
        <p:spPr>
          <a:xfrm>
            <a:off x="580550" y="1352550"/>
            <a:ext cx="3116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Milestones were broken down into Deliverables and Action Items</a:t>
            </a:r>
            <a:endParaRPr/>
          </a:p>
          <a:p>
            <a:pPr indent="-381000" lvl="0" marL="457200" rtl="0" algn="l">
              <a:spcBef>
                <a:spcPts val="0"/>
              </a:spcBef>
              <a:spcAft>
                <a:spcPts val="0"/>
              </a:spcAft>
              <a:buSzPts val="2400"/>
              <a:buChar char="-"/>
            </a:pPr>
            <a:r>
              <a:rPr lang="en"/>
              <a:t>Implemented Scrum</a:t>
            </a:r>
            <a:endParaRPr/>
          </a:p>
        </p:txBody>
      </p:sp>
      <p:pic>
        <p:nvPicPr>
          <p:cNvPr id="103" name="Google Shape;103;p18"/>
          <p:cNvPicPr preferRelativeResize="0"/>
          <p:nvPr/>
        </p:nvPicPr>
        <p:blipFill>
          <a:blip r:embed="rId3">
            <a:alphaModFix/>
          </a:blip>
          <a:stretch>
            <a:fillRect/>
          </a:stretch>
        </p:blipFill>
        <p:spPr>
          <a:xfrm>
            <a:off x="5338324" y="1516688"/>
            <a:ext cx="2471475" cy="2110124"/>
          </a:xfrm>
          <a:prstGeom prst="rect">
            <a:avLst/>
          </a:prstGeom>
          <a:noFill/>
          <a:ln>
            <a:noFill/>
          </a:ln>
        </p:spPr>
      </p:pic>
      <p:pic>
        <p:nvPicPr>
          <p:cNvPr id="104" name="Google Shape;104;p18"/>
          <p:cNvPicPr preferRelativeResize="0"/>
          <p:nvPr/>
        </p:nvPicPr>
        <p:blipFill>
          <a:blip r:embed="rId4">
            <a:alphaModFix/>
          </a:blip>
          <a:stretch>
            <a:fillRect/>
          </a:stretch>
        </p:blipFill>
        <p:spPr>
          <a:xfrm>
            <a:off x="3696614" y="1255887"/>
            <a:ext cx="5171786" cy="335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Repo Stats</a:t>
            </a:r>
            <a:endParaRPr/>
          </a:p>
        </p:txBody>
      </p:sp>
      <p:sp>
        <p:nvSpPr>
          <p:cNvPr id="110" name="Google Shape;11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156 Total Commits (updated as of today)</a:t>
            </a:r>
            <a:endParaRPr/>
          </a:p>
          <a:p>
            <a:pPr indent="0" lvl="0" marL="0" rtl="0" algn="l">
              <a:spcBef>
                <a:spcPts val="0"/>
              </a:spcBef>
              <a:spcAft>
                <a:spcPts val="0"/>
              </a:spcAft>
              <a:buNone/>
            </a:pPr>
            <a:r>
              <a:rPr lang="en"/>
              <a:t>Contributions to master, excluding merge commits:</a:t>
            </a:r>
            <a:endParaRPr/>
          </a:p>
        </p:txBody>
      </p:sp>
      <p:pic>
        <p:nvPicPr>
          <p:cNvPr id="111" name="Google Shape;111;p19"/>
          <p:cNvPicPr preferRelativeResize="0"/>
          <p:nvPr/>
        </p:nvPicPr>
        <p:blipFill>
          <a:blip r:embed="rId3">
            <a:alphaModFix/>
          </a:blip>
          <a:stretch>
            <a:fillRect/>
          </a:stretch>
        </p:blipFill>
        <p:spPr>
          <a:xfrm>
            <a:off x="0" y="2766477"/>
            <a:ext cx="7489000" cy="2001095"/>
          </a:xfrm>
          <a:prstGeom prst="rect">
            <a:avLst/>
          </a:prstGeom>
          <a:noFill/>
          <a:ln>
            <a:noFill/>
          </a:ln>
        </p:spPr>
      </p:pic>
      <p:pic>
        <p:nvPicPr>
          <p:cNvPr id="112" name="Google Shape;112;p19"/>
          <p:cNvPicPr preferRelativeResize="0"/>
          <p:nvPr/>
        </p:nvPicPr>
        <p:blipFill>
          <a:blip r:embed="rId4">
            <a:alphaModFix/>
          </a:blip>
          <a:stretch>
            <a:fillRect/>
          </a:stretch>
        </p:blipFill>
        <p:spPr>
          <a:xfrm>
            <a:off x="7488997" y="0"/>
            <a:ext cx="1655006" cy="5143499"/>
          </a:xfrm>
          <a:prstGeom prst="rect">
            <a:avLst/>
          </a:prstGeom>
          <a:noFill/>
          <a:ln>
            <a:noFill/>
          </a:ln>
        </p:spPr>
      </p:pic>
      <p:pic>
        <p:nvPicPr>
          <p:cNvPr id="113" name="Google Shape;113;p19"/>
          <p:cNvPicPr preferRelativeResize="0"/>
          <p:nvPr/>
        </p:nvPicPr>
        <p:blipFill>
          <a:blip r:embed="rId5">
            <a:alphaModFix/>
          </a:blip>
          <a:stretch>
            <a:fillRect/>
          </a:stretch>
        </p:blipFill>
        <p:spPr>
          <a:xfrm>
            <a:off x="0" y="4767576"/>
            <a:ext cx="7488998" cy="375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434343"/>
                </a:solidFill>
              </a:rPr>
              <a:t>Front End</a:t>
            </a:r>
            <a:endParaRPr sz="6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 End Goals</a:t>
            </a:r>
            <a:endParaRPr/>
          </a:p>
        </p:txBody>
      </p:sp>
      <p:sp>
        <p:nvSpPr>
          <p:cNvPr id="124" name="Google Shape;124;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lnSpc>
                <a:spcPct val="200000"/>
              </a:lnSpc>
              <a:spcBef>
                <a:spcPts val="600"/>
              </a:spcBef>
              <a:spcAft>
                <a:spcPts val="0"/>
              </a:spcAft>
              <a:buSzPts val="2400"/>
              <a:buChar char="⬡"/>
            </a:pPr>
            <a:r>
              <a:rPr lang="en"/>
              <a:t>Home page</a:t>
            </a:r>
            <a:endParaRPr/>
          </a:p>
          <a:p>
            <a:pPr indent="-381000" lvl="0" marL="457200" rtl="0" algn="l">
              <a:lnSpc>
                <a:spcPct val="200000"/>
              </a:lnSpc>
              <a:spcBef>
                <a:spcPts val="0"/>
              </a:spcBef>
              <a:spcAft>
                <a:spcPts val="0"/>
              </a:spcAft>
              <a:buSzPts val="2400"/>
              <a:buChar char="⬡"/>
            </a:pPr>
            <a:r>
              <a:rPr lang="en"/>
              <a:t>Login page</a:t>
            </a:r>
            <a:endParaRPr/>
          </a:p>
          <a:p>
            <a:pPr indent="-381000" lvl="0" marL="457200" rtl="0" algn="l">
              <a:lnSpc>
                <a:spcPct val="200000"/>
              </a:lnSpc>
              <a:spcBef>
                <a:spcPts val="0"/>
              </a:spcBef>
              <a:spcAft>
                <a:spcPts val="0"/>
              </a:spcAft>
              <a:buSzPts val="2400"/>
              <a:buChar char="⬡"/>
            </a:pPr>
            <a:r>
              <a:rPr lang="en"/>
              <a:t>Teacher user interface</a:t>
            </a:r>
            <a:endParaRPr/>
          </a:p>
          <a:p>
            <a:pPr indent="-381000" lvl="0" marL="457200" rtl="0" algn="l">
              <a:lnSpc>
                <a:spcPct val="200000"/>
              </a:lnSpc>
              <a:spcBef>
                <a:spcPts val="0"/>
              </a:spcBef>
              <a:spcAft>
                <a:spcPts val="0"/>
              </a:spcAft>
              <a:buSzPts val="2400"/>
              <a:buChar char="⬡"/>
            </a:pPr>
            <a:r>
              <a:rPr lang="en"/>
              <a:t>Student user interface</a:t>
            </a:r>
            <a:endParaRPr/>
          </a:p>
          <a:p>
            <a:pPr indent="-381000" lvl="0" marL="457200" rtl="0" algn="l">
              <a:lnSpc>
                <a:spcPct val="200000"/>
              </a:lnSpc>
              <a:spcBef>
                <a:spcPts val="0"/>
              </a:spcBef>
              <a:spcAft>
                <a:spcPts val="0"/>
              </a:spcAft>
              <a:buSzPts val="2400"/>
              <a:buChar char="⬡"/>
            </a:pPr>
            <a:r>
              <a:rPr lang="en"/>
              <a:t>Lessons component</a:t>
            </a:r>
            <a:endParaRPr/>
          </a:p>
        </p:txBody>
      </p:sp>
      <p:grpSp>
        <p:nvGrpSpPr>
          <p:cNvPr id="125" name="Google Shape;125;p21"/>
          <p:cNvGrpSpPr/>
          <p:nvPr/>
        </p:nvGrpSpPr>
        <p:grpSpPr>
          <a:xfrm>
            <a:off x="4987691" y="1159441"/>
            <a:ext cx="3871915" cy="1500403"/>
            <a:chOff x="1697100" y="691650"/>
            <a:chExt cx="5749800" cy="2228100"/>
          </a:xfrm>
        </p:grpSpPr>
        <p:sp>
          <p:nvSpPr>
            <p:cNvPr id="126" name="Google Shape;126;p21"/>
            <p:cNvSpPr/>
            <p:nvPr/>
          </p:nvSpPr>
          <p:spPr>
            <a:xfrm>
              <a:off x="1697100" y="691650"/>
              <a:ext cx="5749800" cy="22281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759725" y="759850"/>
              <a:ext cx="5687138" cy="2159850"/>
            </a:xfrm>
            <a:prstGeom prst="rect">
              <a:avLst/>
            </a:prstGeom>
            <a:noFill/>
            <a:ln>
              <a:noFill/>
            </a:ln>
          </p:spPr>
        </p:pic>
      </p:grpSp>
      <p:pic>
        <p:nvPicPr>
          <p:cNvPr id="128" name="Google Shape;128;p21"/>
          <p:cNvPicPr preferRelativeResize="0"/>
          <p:nvPr/>
        </p:nvPicPr>
        <p:blipFill>
          <a:blip r:embed="rId4">
            <a:alphaModFix/>
          </a:blip>
          <a:stretch>
            <a:fillRect/>
          </a:stretch>
        </p:blipFill>
        <p:spPr>
          <a:xfrm>
            <a:off x="4987700" y="2819399"/>
            <a:ext cx="3871901" cy="18813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a:t>
            </a:r>
            <a:r>
              <a:rPr lang="en"/>
              <a:t>Milestones Overview </a:t>
            </a:r>
            <a:endParaRPr/>
          </a:p>
        </p:txBody>
      </p:sp>
      <p:sp>
        <p:nvSpPr>
          <p:cNvPr id="134" name="Google Shape;134;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Caveat"/>
              <a:buChar char="⬡"/>
            </a:pPr>
            <a:r>
              <a:rPr lang="en" sz="1800">
                <a:latin typeface="Muli"/>
                <a:ea typeface="Muli"/>
                <a:cs typeface="Muli"/>
                <a:sym typeface="Muli"/>
              </a:rPr>
              <a:t>September</a:t>
            </a:r>
            <a:endParaRPr sz="1800">
              <a:latin typeface="Muli"/>
              <a:ea typeface="Muli"/>
              <a:cs typeface="Muli"/>
              <a:sym typeface="Muli"/>
            </a:endParaRPr>
          </a:p>
          <a:p>
            <a:pPr indent="-342900" lvl="1" marL="914400" rtl="0" algn="l">
              <a:spcBef>
                <a:spcPts val="0"/>
              </a:spcBef>
              <a:spcAft>
                <a:spcPts val="0"/>
              </a:spcAft>
              <a:buSzPts val="1800"/>
              <a:buFont typeface="Caveat"/>
              <a:buChar char="∙"/>
            </a:pPr>
            <a:r>
              <a:rPr lang="en" sz="1800">
                <a:latin typeface="Muli"/>
                <a:ea typeface="Muli"/>
                <a:cs typeface="Muli"/>
                <a:sym typeface="Muli"/>
              </a:rPr>
              <a:t>Planning: Decide on languages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Website with sample text</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October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Rough UI</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November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Complete UI: Lesson Page, Classroom Page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December</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Minimum viable product, beta version ready for Spring testing</a:t>
            </a:r>
            <a:endParaRPr sz="1800">
              <a:latin typeface="Muli"/>
              <a:ea typeface="Muli"/>
              <a:cs typeface="Muli"/>
              <a:sym typeface="Muli"/>
            </a:endParaRPr>
          </a:p>
        </p:txBody>
      </p:sp>
      <p:pic>
        <p:nvPicPr>
          <p:cNvPr id="135" name="Google Shape;135;p22"/>
          <p:cNvPicPr preferRelativeResize="0"/>
          <p:nvPr/>
        </p:nvPicPr>
        <p:blipFill>
          <a:blip r:embed="rId3">
            <a:alphaModFix/>
          </a:blip>
          <a:stretch>
            <a:fillRect/>
          </a:stretch>
        </p:blipFill>
        <p:spPr>
          <a:xfrm>
            <a:off x="6838116" y="2600275"/>
            <a:ext cx="2101685" cy="731524"/>
          </a:xfrm>
          <a:prstGeom prst="rect">
            <a:avLst/>
          </a:prstGeom>
          <a:noFill/>
          <a:ln>
            <a:noFill/>
          </a:ln>
        </p:spPr>
      </p:pic>
      <p:pic>
        <p:nvPicPr>
          <p:cNvPr id="136" name="Google Shape;136;p22"/>
          <p:cNvPicPr preferRelativeResize="0"/>
          <p:nvPr/>
        </p:nvPicPr>
        <p:blipFill>
          <a:blip r:embed="rId4">
            <a:alphaModFix/>
          </a:blip>
          <a:stretch>
            <a:fillRect/>
          </a:stretch>
        </p:blipFill>
        <p:spPr>
          <a:xfrm>
            <a:off x="7114372" y="1007728"/>
            <a:ext cx="1549175" cy="1391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145275" y="76075"/>
            <a:ext cx="6014400" cy="67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434343"/>
                </a:solidFill>
              </a:rPr>
              <a:t>Web Page </a:t>
            </a:r>
            <a:r>
              <a:rPr lang="en">
                <a:solidFill>
                  <a:srgbClr val="434343"/>
                </a:solidFill>
              </a:rPr>
              <a:t>Designs</a:t>
            </a:r>
            <a:endParaRPr>
              <a:solidFill>
                <a:srgbClr val="434343"/>
              </a:solidFill>
            </a:endParaRPr>
          </a:p>
        </p:txBody>
      </p:sp>
      <p:pic>
        <p:nvPicPr>
          <p:cNvPr id="142" name="Google Shape;142;p23"/>
          <p:cNvPicPr preferRelativeResize="0"/>
          <p:nvPr/>
        </p:nvPicPr>
        <p:blipFill rotWithShape="1">
          <a:blip r:embed="rId3">
            <a:alphaModFix/>
          </a:blip>
          <a:srcRect b="0" l="2856" r="0" t="1487"/>
          <a:stretch/>
        </p:blipFill>
        <p:spPr>
          <a:xfrm rot="-5400000">
            <a:off x="770148" y="2297065"/>
            <a:ext cx="2245925" cy="3036771"/>
          </a:xfrm>
          <a:prstGeom prst="rect">
            <a:avLst/>
          </a:prstGeom>
          <a:noFill/>
          <a:ln cap="flat" cmpd="sng" w="19050">
            <a:solidFill>
              <a:srgbClr val="000000"/>
            </a:solidFill>
            <a:prstDash val="solid"/>
            <a:round/>
            <a:headEnd len="sm" w="sm" type="none"/>
            <a:tailEnd len="sm" w="sm" type="none"/>
          </a:ln>
        </p:spPr>
      </p:pic>
      <p:pic>
        <p:nvPicPr>
          <p:cNvPr id="143" name="Google Shape;143;p23"/>
          <p:cNvPicPr preferRelativeResize="0"/>
          <p:nvPr/>
        </p:nvPicPr>
        <p:blipFill rotWithShape="1">
          <a:blip r:embed="rId4">
            <a:alphaModFix/>
          </a:blip>
          <a:srcRect b="4963" l="0" r="0" t="1909"/>
          <a:stretch/>
        </p:blipFill>
        <p:spPr>
          <a:xfrm rot="5400000">
            <a:off x="6124336" y="1359838"/>
            <a:ext cx="3162227" cy="2167550"/>
          </a:xfrm>
          <a:prstGeom prst="rect">
            <a:avLst/>
          </a:prstGeom>
          <a:noFill/>
          <a:ln cap="flat" cmpd="sng" w="19050">
            <a:solidFill>
              <a:srgbClr val="000000"/>
            </a:solidFill>
            <a:prstDash val="solid"/>
            <a:round/>
            <a:headEnd len="sm" w="sm" type="none"/>
            <a:tailEnd len="sm" w="sm" type="none"/>
          </a:ln>
        </p:spPr>
      </p:pic>
      <p:pic>
        <p:nvPicPr>
          <p:cNvPr id="144" name="Google Shape;144;p23"/>
          <p:cNvPicPr preferRelativeResize="0"/>
          <p:nvPr/>
        </p:nvPicPr>
        <p:blipFill rotWithShape="1">
          <a:blip r:embed="rId5">
            <a:alphaModFix/>
          </a:blip>
          <a:srcRect b="3513" l="0" r="0" t="7097"/>
          <a:stretch/>
        </p:blipFill>
        <p:spPr>
          <a:xfrm rot="5400000">
            <a:off x="3404401" y="1972748"/>
            <a:ext cx="3179948" cy="2132026"/>
          </a:xfrm>
          <a:prstGeom prst="rect">
            <a:avLst/>
          </a:prstGeom>
          <a:noFill/>
          <a:ln cap="flat" cmpd="sng" w="19050">
            <a:solidFill>
              <a:srgbClr val="000000"/>
            </a:solidFill>
            <a:prstDash val="solid"/>
            <a:round/>
            <a:headEnd len="sm" w="sm" type="none"/>
            <a:tailEnd len="sm" w="sm" type="none"/>
          </a:ln>
        </p:spPr>
      </p:pic>
      <p:sp>
        <p:nvSpPr>
          <p:cNvPr id="145" name="Google Shape;145;p23"/>
          <p:cNvSpPr txBox="1"/>
          <p:nvPr>
            <p:ph idx="4294967295" type="title"/>
          </p:nvPr>
        </p:nvSpPr>
        <p:spPr>
          <a:xfrm>
            <a:off x="374725" y="2275475"/>
            <a:ext cx="24522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Sign In</a:t>
            </a:r>
            <a:r>
              <a:rPr lang="en" sz="2400">
                <a:solidFill>
                  <a:srgbClr val="434343"/>
                </a:solidFill>
                <a:latin typeface="Muli"/>
                <a:ea typeface="Muli"/>
                <a:cs typeface="Muli"/>
                <a:sym typeface="Muli"/>
              </a:rPr>
              <a:t> Page</a:t>
            </a:r>
            <a:endParaRPr sz="2400">
              <a:solidFill>
                <a:srgbClr val="434343"/>
              </a:solidFill>
              <a:latin typeface="Muli"/>
              <a:ea typeface="Muli"/>
              <a:cs typeface="Muli"/>
              <a:sym typeface="Muli"/>
            </a:endParaRPr>
          </a:p>
        </p:txBody>
      </p:sp>
      <p:sp>
        <p:nvSpPr>
          <p:cNvPr id="146" name="Google Shape;146;p23"/>
          <p:cNvSpPr txBox="1"/>
          <p:nvPr>
            <p:ph idx="4294967295" type="title"/>
          </p:nvPr>
        </p:nvSpPr>
        <p:spPr>
          <a:xfrm>
            <a:off x="3928303" y="102357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My Classes Page</a:t>
            </a:r>
            <a:endParaRPr sz="2400">
              <a:solidFill>
                <a:srgbClr val="434343"/>
              </a:solidFill>
              <a:latin typeface="Caveat"/>
              <a:ea typeface="Caveat"/>
              <a:cs typeface="Caveat"/>
              <a:sym typeface="Caveat"/>
            </a:endParaRPr>
          </a:p>
        </p:txBody>
      </p:sp>
      <p:sp>
        <p:nvSpPr>
          <p:cNvPr id="147" name="Google Shape;147;p23"/>
          <p:cNvSpPr txBox="1"/>
          <p:nvPr>
            <p:ph idx="4294967295" type="title"/>
          </p:nvPr>
        </p:nvSpPr>
        <p:spPr>
          <a:xfrm>
            <a:off x="6639400" y="417525"/>
            <a:ext cx="2715300" cy="33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solidFill>
                  <a:srgbClr val="434343"/>
                </a:solidFill>
                <a:latin typeface="Muli"/>
                <a:ea typeface="Muli"/>
                <a:cs typeface="Muli"/>
                <a:sym typeface="Muli"/>
              </a:rPr>
              <a:t>Lesson Page</a:t>
            </a:r>
            <a:endParaRPr sz="2400">
              <a:solidFill>
                <a:srgbClr val="434343"/>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